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61" r:id="rId3"/>
    <p:sldId id="262" r:id="rId4"/>
    <p:sldId id="263" r:id="rId5"/>
    <p:sldId id="264" r:id="rId6"/>
    <p:sldId id="265" r:id="rId7"/>
    <p:sldId id="266" r:id="rId8"/>
    <p:sldId id="268" r:id="rId9"/>
    <p:sldId id="269" r:id="rId10"/>
    <p:sldId id="27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8105D3-5F03-0C95-218F-1204194103EC}" name="Haike van de Vegte" initials="HV" userId="S::Haike.vande.Vegte@firan.nl::c0765b6a-e4a9-4f5e-8abd-0b4b6bd1a2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00"/>
    <a:srgbClr val="00CB7D"/>
    <a:srgbClr val="00638B"/>
    <a:srgbClr val="0085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0" d="100"/>
          <a:sy n="90" d="100"/>
        </p:scale>
        <p:origin x="39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y Willemse" userId="c92c8eab-67aa-4004-8aa5-17b530a96ac7" providerId="ADAL" clId="{12594B4F-ECF0-47C3-837D-DABDFF43F247}"/>
    <pc:docChg chg="modSld">
      <pc:chgData name="Joey Willemse" userId="c92c8eab-67aa-4004-8aa5-17b530a96ac7" providerId="ADAL" clId="{12594B4F-ECF0-47C3-837D-DABDFF43F247}" dt="2025-09-08T11:02:23.015" v="0" actId="6549"/>
      <pc:docMkLst>
        <pc:docMk/>
      </pc:docMkLst>
      <pc:sldChg chg="modSp mod">
        <pc:chgData name="Joey Willemse" userId="c92c8eab-67aa-4004-8aa5-17b530a96ac7" providerId="ADAL" clId="{12594B4F-ECF0-47C3-837D-DABDFF43F247}" dt="2025-09-08T11:02:23.015" v="0" actId="6549"/>
        <pc:sldMkLst>
          <pc:docMk/>
          <pc:sldMk cId="3753902628" sldId="261"/>
        </pc:sldMkLst>
        <pc:spChg chg="mod">
          <ac:chgData name="Joey Willemse" userId="c92c8eab-67aa-4004-8aa5-17b530a96ac7" providerId="ADAL" clId="{12594B4F-ECF0-47C3-837D-DABDFF43F247}" dt="2025-09-08T11:02:23.015" v="0" actId="6549"/>
          <ac:spMkLst>
            <pc:docMk/>
            <pc:sldMk cId="3753902628" sldId="261"/>
            <ac:spMk id="5" creationId="{32E1090C-9D78-89D5-99C1-4A766C889A2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66319-2C69-410B-BEA4-024A399B5901}" type="datetimeFigureOut">
              <a:rPr lang="nl-NL" smtClean="0"/>
              <a:t>8-9-2025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84AE5-51E2-48B4-B605-1F98CDFA6ADC}" type="slidenum">
              <a:rPr lang="nl-NL" smtClean="0"/>
              <a:t>‹nr.›</a:t>
            </a:fld>
            <a:endParaRPr lang="nl-NL"/>
          </a:p>
        </p:txBody>
      </p:sp>
    </p:spTree>
    <p:extLst>
      <p:ext uri="{BB962C8B-B14F-4D97-AF65-F5344CB8AC3E}">
        <p14:creationId xmlns:p14="http://schemas.microsoft.com/office/powerpoint/2010/main" val="1785787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F884AE5-51E2-48B4-B605-1F98CDFA6ADC}" type="slidenum">
              <a:rPr lang="nl-NL" smtClean="0"/>
              <a:t>4</a:t>
            </a:fld>
            <a:endParaRPr lang="nl-NL"/>
          </a:p>
        </p:txBody>
      </p:sp>
    </p:spTree>
    <p:extLst>
      <p:ext uri="{BB962C8B-B14F-4D97-AF65-F5344CB8AC3E}">
        <p14:creationId xmlns:p14="http://schemas.microsoft.com/office/powerpoint/2010/main" val="864521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58FB0-6D5A-CC3B-1A70-2CB7644D13E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84A026-0C4B-4D7D-E126-29817352B64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76D0138-120A-4EF5-AE0E-9D786BCFF9B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2E688E6B-B6AC-ED7C-B07F-C66DE076D48E}"/>
              </a:ext>
            </a:extLst>
          </p:cNvPr>
          <p:cNvSpPr>
            <a:spLocks noGrp="1"/>
          </p:cNvSpPr>
          <p:nvPr>
            <p:ph type="sldNum" sz="quarter" idx="5"/>
          </p:nvPr>
        </p:nvSpPr>
        <p:spPr/>
        <p:txBody>
          <a:bodyPr/>
          <a:lstStyle/>
          <a:p>
            <a:fld id="{0F884AE5-51E2-48B4-B605-1F98CDFA6ADC}" type="slidenum">
              <a:rPr lang="nl-NL" smtClean="0"/>
              <a:t>5</a:t>
            </a:fld>
            <a:endParaRPr lang="nl-NL"/>
          </a:p>
        </p:txBody>
      </p:sp>
    </p:spTree>
    <p:extLst>
      <p:ext uri="{BB962C8B-B14F-4D97-AF65-F5344CB8AC3E}">
        <p14:creationId xmlns:p14="http://schemas.microsoft.com/office/powerpoint/2010/main" val="3475750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F1EE9-6DD8-3CC8-ED91-614EF19B473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4978E16-E1F4-99DB-2D2E-5FF5F2C6269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DDDBBAD-8D01-D00C-9290-67899C9BE43A}"/>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AFDA562-0521-E608-6693-03D259F05A07}"/>
              </a:ext>
            </a:extLst>
          </p:cNvPr>
          <p:cNvSpPr>
            <a:spLocks noGrp="1"/>
          </p:cNvSpPr>
          <p:nvPr>
            <p:ph type="sldNum" sz="quarter" idx="5"/>
          </p:nvPr>
        </p:nvSpPr>
        <p:spPr/>
        <p:txBody>
          <a:bodyPr/>
          <a:lstStyle/>
          <a:p>
            <a:fld id="{0F884AE5-51E2-48B4-B605-1F98CDFA6ADC}" type="slidenum">
              <a:rPr lang="nl-NL" smtClean="0"/>
              <a:t>6</a:t>
            </a:fld>
            <a:endParaRPr lang="nl-NL"/>
          </a:p>
        </p:txBody>
      </p:sp>
    </p:spTree>
    <p:extLst>
      <p:ext uri="{BB962C8B-B14F-4D97-AF65-F5344CB8AC3E}">
        <p14:creationId xmlns:p14="http://schemas.microsoft.com/office/powerpoint/2010/main" val="291958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B047A-DBAB-2610-6416-3EB6CAE7AD6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9D403F-BC9D-4817-1976-73204ACD606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9DA8A1A-6FA4-2991-EC94-B4C079DCFED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0BFA1F6-EFF4-4CAD-01C4-821BE75F1022}"/>
              </a:ext>
            </a:extLst>
          </p:cNvPr>
          <p:cNvSpPr>
            <a:spLocks noGrp="1"/>
          </p:cNvSpPr>
          <p:nvPr>
            <p:ph type="sldNum" sz="quarter" idx="5"/>
          </p:nvPr>
        </p:nvSpPr>
        <p:spPr/>
        <p:txBody>
          <a:bodyPr/>
          <a:lstStyle/>
          <a:p>
            <a:fld id="{0F884AE5-51E2-48B4-B605-1F98CDFA6ADC}" type="slidenum">
              <a:rPr lang="nl-NL" smtClean="0"/>
              <a:t>7</a:t>
            </a:fld>
            <a:endParaRPr lang="nl-NL"/>
          </a:p>
        </p:txBody>
      </p:sp>
    </p:spTree>
    <p:extLst>
      <p:ext uri="{BB962C8B-B14F-4D97-AF65-F5344CB8AC3E}">
        <p14:creationId xmlns:p14="http://schemas.microsoft.com/office/powerpoint/2010/main" val="3963232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9B8E3-F9B4-924E-587A-AC9DD0D8EE5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FBB8312-B9E0-1C4E-9E05-A3F8442DA90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724A503-6655-18D0-17BC-64B487BAE19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815A694-9D49-AFA4-16B8-600CE27AD3C1}"/>
              </a:ext>
            </a:extLst>
          </p:cNvPr>
          <p:cNvSpPr>
            <a:spLocks noGrp="1"/>
          </p:cNvSpPr>
          <p:nvPr>
            <p:ph type="sldNum" sz="quarter" idx="5"/>
          </p:nvPr>
        </p:nvSpPr>
        <p:spPr/>
        <p:txBody>
          <a:bodyPr/>
          <a:lstStyle/>
          <a:p>
            <a:fld id="{0F884AE5-51E2-48B4-B605-1F98CDFA6ADC}" type="slidenum">
              <a:rPr lang="nl-NL" smtClean="0"/>
              <a:t>8</a:t>
            </a:fld>
            <a:endParaRPr lang="nl-NL"/>
          </a:p>
        </p:txBody>
      </p:sp>
    </p:spTree>
    <p:extLst>
      <p:ext uri="{BB962C8B-B14F-4D97-AF65-F5344CB8AC3E}">
        <p14:creationId xmlns:p14="http://schemas.microsoft.com/office/powerpoint/2010/main" val="375751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E1AEE-FEA3-D98E-9F83-7685C69F3DCA}"/>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6FEE162-0D38-1C91-9E33-02F85591956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58F8418-D1D9-3B71-7785-04A34F3801F2}"/>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6D1D0C7-7781-B3EC-B0D5-FE1BEFD8BAC7}"/>
              </a:ext>
            </a:extLst>
          </p:cNvPr>
          <p:cNvSpPr>
            <a:spLocks noGrp="1"/>
          </p:cNvSpPr>
          <p:nvPr>
            <p:ph type="sldNum" sz="quarter" idx="5"/>
          </p:nvPr>
        </p:nvSpPr>
        <p:spPr/>
        <p:txBody>
          <a:bodyPr/>
          <a:lstStyle/>
          <a:p>
            <a:fld id="{0F884AE5-51E2-48B4-B605-1F98CDFA6ADC}" type="slidenum">
              <a:rPr lang="nl-NL" smtClean="0"/>
              <a:t>9</a:t>
            </a:fld>
            <a:endParaRPr lang="nl-NL"/>
          </a:p>
        </p:txBody>
      </p:sp>
    </p:spTree>
    <p:extLst>
      <p:ext uri="{BB962C8B-B14F-4D97-AF65-F5344CB8AC3E}">
        <p14:creationId xmlns:p14="http://schemas.microsoft.com/office/powerpoint/2010/main" val="3896220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35E2D-53F8-117A-9D81-AE05317CBD7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F40FAEE-6EC3-9D0B-33F4-D27E525543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F561492-9547-42B9-0CD6-D8130D96C10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BD256A9D-BD4D-D2E8-C005-7F133BE5512B}"/>
              </a:ext>
            </a:extLst>
          </p:cNvPr>
          <p:cNvSpPr>
            <a:spLocks noGrp="1"/>
          </p:cNvSpPr>
          <p:nvPr>
            <p:ph type="sldNum" sz="quarter" idx="5"/>
          </p:nvPr>
        </p:nvSpPr>
        <p:spPr/>
        <p:txBody>
          <a:bodyPr/>
          <a:lstStyle/>
          <a:p>
            <a:fld id="{0F884AE5-51E2-48B4-B605-1F98CDFA6ADC}" type="slidenum">
              <a:rPr lang="nl-NL" smtClean="0"/>
              <a:t>10</a:t>
            </a:fld>
            <a:endParaRPr lang="nl-NL"/>
          </a:p>
        </p:txBody>
      </p:sp>
    </p:spTree>
    <p:extLst>
      <p:ext uri="{BB962C8B-B14F-4D97-AF65-F5344CB8AC3E}">
        <p14:creationId xmlns:p14="http://schemas.microsoft.com/office/powerpoint/2010/main" val="11133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1BB2-32E6-4B2B-8012-AC04CAF987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a:extLst>
              <a:ext uri="{FF2B5EF4-FFF2-40B4-BE49-F238E27FC236}">
                <a16:creationId xmlns:a16="http://schemas.microsoft.com/office/drawing/2014/main" id="{AB949EE8-EE50-4931-AD9C-B1CC6D830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a:extLst>
              <a:ext uri="{FF2B5EF4-FFF2-40B4-BE49-F238E27FC236}">
                <a16:creationId xmlns:a16="http://schemas.microsoft.com/office/drawing/2014/main" id="{9433CFAD-6D20-4756-9B8A-77DBB8351001}"/>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5" name="Footer Placeholder 4">
            <a:extLst>
              <a:ext uri="{FF2B5EF4-FFF2-40B4-BE49-F238E27FC236}">
                <a16:creationId xmlns:a16="http://schemas.microsoft.com/office/drawing/2014/main" id="{DEF54B41-119F-4533-B370-501A3FBAAE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911D8-3E18-4639-B51D-5C2151941973}"/>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258122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7B864-008B-4DEE-9ABE-989F02D7BE30}"/>
              </a:ext>
            </a:extLst>
          </p:cNvPr>
          <p:cNvSpPr>
            <a:spLocks noGrp="1"/>
          </p:cNvSpPr>
          <p:nvPr>
            <p:ph type="title"/>
          </p:nvPr>
        </p:nvSpPr>
        <p:spPr/>
        <p:txBody>
          <a:bodyPr/>
          <a:lstStyle/>
          <a:p>
            <a:r>
              <a:rPr lang="nl-NL"/>
              <a:t>Klik om stijl te bewerken</a:t>
            </a:r>
            <a:endParaRPr lang="en-US"/>
          </a:p>
        </p:txBody>
      </p:sp>
      <p:sp>
        <p:nvSpPr>
          <p:cNvPr id="3" name="Vertical Text Placeholder 2">
            <a:extLst>
              <a:ext uri="{FF2B5EF4-FFF2-40B4-BE49-F238E27FC236}">
                <a16:creationId xmlns:a16="http://schemas.microsoft.com/office/drawing/2014/main" id="{D81087CD-29E7-4912-A90B-0F1D721837F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FDCE0132-C827-4AEA-831D-AD9069B7A7F3}"/>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5" name="Footer Placeholder 4">
            <a:extLst>
              <a:ext uri="{FF2B5EF4-FFF2-40B4-BE49-F238E27FC236}">
                <a16:creationId xmlns:a16="http://schemas.microsoft.com/office/drawing/2014/main" id="{D5C4CA88-912D-45D7-8423-A5E1AFEA21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1D113-D752-40A0-83D0-C17CFB88BE56}"/>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37412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51AFAE-3FCB-4555-9B20-46512BBAAA71}"/>
              </a:ext>
            </a:extLst>
          </p:cNvPr>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a:extLst>
              <a:ext uri="{FF2B5EF4-FFF2-40B4-BE49-F238E27FC236}">
                <a16:creationId xmlns:a16="http://schemas.microsoft.com/office/drawing/2014/main" id="{519CF0F3-EC08-4739-9355-766D39FECAD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F33C43EE-CDFF-4ACE-A1CA-F26A6E06569D}"/>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5" name="Footer Placeholder 4">
            <a:extLst>
              <a:ext uri="{FF2B5EF4-FFF2-40B4-BE49-F238E27FC236}">
                <a16:creationId xmlns:a16="http://schemas.microsoft.com/office/drawing/2014/main" id="{84E9AC6A-0D24-4495-8BF4-4787561A6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36649F-1F89-4AA8-BF7F-042807D7C47E}"/>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480204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F8076-F96D-4960-AB6D-86A68DE15D8A}"/>
              </a:ext>
            </a:extLst>
          </p:cNvPr>
          <p:cNvSpPr>
            <a:spLocks noGrp="1"/>
          </p:cNvSpPr>
          <p:nvPr>
            <p:ph type="title"/>
          </p:nvPr>
        </p:nvSpPr>
        <p:spPr/>
        <p:txBody>
          <a:bodyPr/>
          <a:lstStyle/>
          <a:p>
            <a:r>
              <a:rPr lang="nl-NL"/>
              <a:t>Klik om stijl te bewerken</a:t>
            </a:r>
            <a:endParaRPr lang="en-US"/>
          </a:p>
        </p:txBody>
      </p:sp>
      <p:sp>
        <p:nvSpPr>
          <p:cNvPr id="3" name="Content Placeholder 2">
            <a:extLst>
              <a:ext uri="{FF2B5EF4-FFF2-40B4-BE49-F238E27FC236}">
                <a16:creationId xmlns:a16="http://schemas.microsoft.com/office/drawing/2014/main" id="{0E9915CC-8132-4496-8184-30140CD0EE89}"/>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2D3BCB57-A8B1-48C7-A892-AAA6A54E6E51}"/>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5" name="Footer Placeholder 4">
            <a:extLst>
              <a:ext uri="{FF2B5EF4-FFF2-40B4-BE49-F238E27FC236}">
                <a16:creationId xmlns:a16="http://schemas.microsoft.com/office/drawing/2014/main" id="{108D599E-3ACF-4D84-B3C3-DE8852E1B4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F8EAB-5FB6-47D5-93B1-5A8D66E6D988}"/>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1409288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D01A7-1F53-4670-9254-31BFA69BE37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a:extLst>
              <a:ext uri="{FF2B5EF4-FFF2-40B4-BE49-F238E27FC236}">
                <a16:creationId xmlns:a16="http://schemas.microsoft.com/office/drawing/2014/main" id="{3CA9820F-E1A7-4839-AF02-AA72306B2D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a:extLst>
              <a:ext uri="{FF2B5EF4-FFF2-40B4-BE49-F238E27FC236}">
                <a16:creationId xmlns:a16="http://schemas.microsoft.com/office/drawing/2014/main" id="{AF76AEC8-C1B7-4B77-B2DE-ED1E110E67DF}"/>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5" name="Footer Placeholder 4">
            <a:extLst>
              <a:ext uri="{FF2B5EF4-FFF2-40B4-BE49-F238E27FC236}">
                <a16:creationId xmlns:a16="http://schemas.microsoft.com/office/drawing/2014/main" id="{A3A9996D-47A0-4CBD-A735-393FE09B6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29686-E68A-4C9D-A7B5-5AED1BC21BB6}"/>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334650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C397-4F43-4899-994C-59617431F638}"/>
              </a:ext>
            </a:extLst>
          </p:cNvPr>
          <p:cNvSpPr>
            <a:spLocks noGrp="1"/>
          </p:cNvSpPr>
          <p:nvPr>
            <p:ph type="title"/>
          </p:nvPr>
        </p:nvSpPr>
        <p:spPr/>
        <p:txBody>
          <a:bodyPr/>
          <a:lstStyle/>
          <a:p>
            <a:r>
              <a:rPr lang="nl-NL"/>
              <a:t>Klik om stijl te bewerken</a:t>
            </a:r>
            <a:endParaRPr lang="en-US"/>
          </a:p>
        </p:txBody>
      </p:sp>
      <p:sp>
        <p:nvSpPr>
          <p:cNvPr id="3" name="Content Placeholder 2">
            <a:extLst>
              <a:ext uri="{FF2B5EF4-FFF2-40B4-BE49-F238E27FC236}">
                <a16:creationId xmlns:a16="http://schemas.microsoft.com/office/drawing/2014/main" id="{5338E0D1-717F-410D-B2B2-45D06E6EBE4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a:extLst>
              <a:ext uri="{FF2B5EF4-FFF2-40B4-BE49-F238E27FC236}">
                <a16:creationId xmlns:a16="http://schemas.microsoft.com/office/drawing/2014/main" id="{E71EFD3E-00DC-4E0E-AE04-77E29443415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a:extLst>
              <a:ext uri="{FF2B5EF4-FFF2-40B4-BE49-F238E27FC236}">
                <a16:creationId xmlns:a16="http://schemas.microsoft.com/office/drawing/2014/main" id="{6F9D6E3D-9652-4960-85E5-0825A48C6117}"/>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6" name="Footer Placeholder 5">
            <a:extLst>
              <a:ext uri="{FF2B5EF4-FFF2-40B4-BE49-F238E27FC236}">
                <a16:creationId xmlns:a16="http://schemas.microsoft.com/office/drawing/2014/main" id="{9468BF0A-39A0-402B-89AE-A4880AF87C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CF280-4E0A-457A-9ECE-B436B1799A57}"/>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358364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FD4D-34FC-4E16-AE75-FDE1FA1C0BDE}"/>
              </a:ext>
            </a:extLst>
          </p:cNvPr>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a:extLst>
              <a:ext uri="{FF2B5EF4-FFF2-40B4-BE49-F238E27FC236}">
                <a16:creationId xmlns:a16="http://schemas.microsoft.com/office/drawing/2014/main" id="{3EE8DA61-1597-46E5-A20A-BA3589072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a:extLst>
              <a:ext uri="{FF2B5EF4-FFF2-40B4-BE49-F238E27FC236}">
                <a16:creationId xmlns:a16="http://schemas.microsoft.com/office/drawing/2014/main" id="{B9FDC6DD-0A63-4FB6-BE57-A62F02F0EF1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a:extLst>
              <a:ext uri="{FF2B5EF4-FFF2-40B4-BE49-F238E27FC236}">
                <a16:creationId xmlns:a16="http://schemas.microsoft.com/office/drawing/2014/main" id="{69FFB9B3-10E7-4EDE-B10F-3DE6A05033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a:extLst>
              <a:ext uri="{FF2B5EF4-FFF2-40B4-BE49-F238E27FC236}">
                <a16:creationId xmlns:a16="http://schemas.microsoft.com/office/drawing/2014/main" id="{F131C81D-3C87-478E-B6F9-99C4F07A493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a:extLst>
              <a:ext uri="{FF2B5EF4-FFF2-40B4-BE49-F238E27FC236}">
                <a16:creationId xmlns:a16="http://schemas.microsoft.com/office/drawing/2014/main" id="{DEFC673C-0FE2-44F0-AB3E-3C68945A7544}"/>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8" name="Footer Placeholder 7">
            <a:extLst>
              <a:ext uri="{FF2B5EF4-FFF2-40B4-BE49-F238E27FC236}">
                <a16:creationId xmlns:a16="http://schemas.microsoft.com/office/drawing/2014/main" id="{F656FE53-2C4E-4273-99D1-EE38BFE1EF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0BF9D0-AC5A-4C27-9AAE-A82E50AE99F3}"/>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387569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07AB-2D59-4BA1-861E-5F5206BB1ABB}"/>
              </a:ext>
            </a:extLst>
          </p:cNvPr>
          <p:cNvSpPr>
            <a:spLocks noGrp="1"/>
          </p:cNvSpPr>
          <p:nvPr>
            <p:ph type="title"/>
          </p:nvPr>
        </p:nvSpPr>
        <p:spPr/>
        <p:txBody>
          <a:bodyPr/>
          <a:lstStyle/>
          <a:p>
            <a:r>
              <a:rPr lang="nl-NL"/>
              <a:t>Klik om stijl te bewerken</a:t>
            </a:r>
            <a:endParaRPr lang="en-US"/>
          </a:p>
        </p:txBody>
      </p:sp>
      <p:sp>
        <p:nvSpPr>
          <p:cNvPr id="3" name="Date Placeholder 2">
            <a:extLst>
              <a:ext uri="{FF2B5EF4-FFF2-40B4-BE49-F238E27FC236}">
                <a16:creationId xmlns:a16="http://schemas.microsoft.com/office/drawing/2014/main" id="{E9704710-418B-4E25-A58A-2AE930748171}"/>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4" name="Footer Placeholder 3">
            <a:extLst>
              <a:ext uri="{FF2B5EF4-FFF2-40B4-BE49-F238E27FC236}">
                <a16:creationId xmlns:a16="http://schemas.microsoft.com/office/drawing/2014/main" id="{1393ADE1-1BF8-4F39-B58B-5FCF3FB185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76DFA-6001-4E63-98A3-937B9F7E4532}"/>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546303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E6F9BB-2831-432B-8B32-618FB2186949}"/>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3" name="Footer Placeholder 2">
            <a:extLst>
              <a:ext uri="{FF2B5EF4-FFF2-40B4-BE49-F238E27FC236}">
                <a16:creationId xmlns:a16="http://schemas.microsoft.com/office/drawing/2014/main" id="{740ECB11-FB41-4473-8D22-52926AE1A0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8B01D5-62C2-495C-8A6C-3D819B6E3A09}"/>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367264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7B7D-75FB-4421-9B1D-AF6B6249C6D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a:extLst>
              <a:ext uri="{FF2B5EF4-FFF2-40B4-BE49-F238E27FC236}">
                <a16:creationId xmlns:a16="http://schemas.microsoft.com/office/drawing/2014/main" id="{73002451-B8DC-4D22-B3C9-A651C09D2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a:extLst>
              <a:ext uri="{FF2B5EF4-FFF2-40B4-BE49-F238E27FC236}">
                <a16:creationId xmlns:a16="http://schemas.microsoft.com/office/drawing/2014/main" id="{5B9330C3-91A4-4708-A5CC-2386CAD0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FE87AB09-41A5-4167-B951-AC4BFC8A8D42}"/>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6" name="Footer Placeholder 5">
            <a:extLst>
              <a:ext uri="{FF2B5EF4-FFF2-40B4-BE49-F238E27FC236}">
                <a16:creationId xmlns:a16="http://schemas.microsoft.com/office/drawing/2014/main" id="{4223BE36-B82B-4C81-BCAF-3CBE37A18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343A9-11FD-4BB5-884D-E5F2E6A54011}"/>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218901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5F2A6-142C-45AE-8C3F-4BD3567A4A7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a:extLst>
              <a:ext uri="{FF2B5EF4-FFF2-40B4-BE49-F238E27FC236}">
                <a16:creationId xmlns:a16="http://schemas.microsoft.com/office/drawing/2014/main" id="{F8F5E9EE-B32B-47FE-B45D-CC29645BED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a:extLst>
              <a:ext uri="{FF2B5EF4-FFF2-40B4-BE49-F238E27FC236}">
                <a16:creationId xmlns:a16="http://schemas.microsoft.com/office/drawing/2014/main" id="{05400827-F970-4000-A7C9-7C7DC7A370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a:extLst>
              <a:ext uri="{FF2B5EF4-FFF2-40B4-BE49-F238E27FC236}">
                <a16:creationId xmlns:a16="http://schemas.microsoft.com/office/drawing/2014/main" id="{DA38B1A8-27AC-490F-BDBE-313B98B73A3A}"/>
              </a:ext>
            </a:extLst>
          </p:cNvPr>
          <p:cNvSpPr>
            <a:spLocks noGrp="1"/>
          </p:cNvSpPr>
          <p:nvPr>
            <p:ph type="dt" sz="half" idx="10"/>
          </p:nvPr>
        </p:nvSpPr>
        <p:spPr/>
        <p:txBody>
          <a:bodyPr/>
          <a:lstStyle/>
          <a:p>
            <a:fld id="{EDBE0955-0E55-47A3-9A0D-666DE6A087A8}" type="datetimeFigureOut">
              <a:rPr lang="en-US" smtClean="0"/>
              <a:t>9/8/2025</a:t>
            </a:fld>
            <a:endParaRPr lang="en-US"/>
          </a:p>
        </p:txBody>
      </p:sp>
      <p:sp>
        <p:nvSpPr>
          <p:cNvPr id="6" name="Footer Placeholder 5">
            <a:extLst>
              <a:ext uri="{FF2B5EF4-FFF2-40B4-BE49-F238E27FC236}">
                <a16:creationId xmlns:a16="http://schemas.microsoft.com/office/drawing/2014/main" id="{5FC3C0F2-2002-4388-87E8-5246075A51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C125B6-8B93-45A8-A41A-D24348607EC0}"/>
              </a:ext>
            </a:extLst>
          </p:cNvPr>
          <p:cNvSpPr>
            <a:spLocks noGrp="1"/>
          </p:cNvSpPr>
          <p:nvPr>
            <p:ph type="sldNum" sz="quarter" idx="12"/>
          </p:nvPr>
        </p:nvSpPr>
        <p:spPr/>
        <p:txBody>
          <a:bodyPr/>
          <a:lstStyle/>
          <a:p>
            <a:fld id="{735773FD-8136-4CC7-B1A2-98CEF6E31408}" type="slidenum">
              <a:rPr lang="en-US" smtClean="0"/>
              <a:t>‹nr.›</a:t>
            </a:fld>
            <a:endParaRPr lang="en-US"/>
          </a:p>
        </p:txBody>
      </p:sp>
    </p:spTree>
    <p:extLst>
      <p:ext uri="{BB962C8B-B14F-4D97-AF65-F5344CB8AC3E}">
        <p14:creationId xmlns:p14="http://schemas.microsoft.com/office/powerpoint/2010/main" val="315337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40541B-927F-4874-8327-61643153E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a:extLst>
              <a:ext uri="{FF2B5EF4-FFF2-40B4-BE49-F238E27FC236}">
                <a16:creationId xmlns:a16="http://schemas.microsoft.com/office/drawing/2014/main" id="{171AAA9E-EA75-4D75-94E1-A7126C1E26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a:extLst>
              <a:ext uri="{FF2B5EF4-FFF2-40B4-BE49-F238E27FC236}">
                <a16:creationId xmlns:a16="http://schemas.microsoft.com/office/drawing/2014/main" id="{1476657F-1C89-41F1-A34D-3023BA640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E0955-0E55-47A3-9A0D-666DE6A087A8}" type="datetimeFigureOut">
              <a:rPr lang="en-US" smtClean="0"/>
              <a:t>9/8/2025</a:t>
            </a:fld>
            <a:endParaRPr lang="en-US"/>
          </a:p>
        </p:txBody>
      </p:sp>
      <p:sp>
        <p:nvSpPr>
          <p:cNvPr id="5" name="Footer Placeholder 4">
            <a:extLst>
              <a:ext uri="{FF2B5EF4-FFF2-40B4-BE49-F238E27FC236}">
                <a16:creationId xmlns:a16="http://schemas.microsoft.com/office/drawing/2014/main" id="{E58B927D-437B-40E3-8651-E7DCC5E238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54EA59-E32C-453E-A589-B18AFE42CF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5773FD-8136-4CC7-B1A2-98CEF6E31408}" type="slidenum">
              <a:rPr lang="en-US" smtClean="0"/>
              <a:t>‹nr.›</a:t>
            </a:fld>
            <a:endParaRPr lang="en-US"/>
          </a:p>
        </p:txBody>
      </p:sp>
    </p:spTree>
    <p:extLst>
      <p:ext uri="{BB962C8B-B14F-4D97-AF65-F5344CB8AC3E}">
        <p14:creationId xmlns:p14="http://schemas.microsoft.com/office/powerpoint/2010/main" val="4208383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topsectorenergie.nl/documents/1237/20240708_Eindrapport_Families_Energy_Hubs_PDF.pdf" TargetMode="External"/><Relationship Id="rId13" Type="http://schemas.openxmlformats.org/officeDocument/2006/relationships/hyperlink" Target="https://media.gelderland.nl/Rapport_Smart_Energy_Hub_Eerbeek_Loenen_22_april_2024_4a9fec18ec.pdf" TargetMode="External"/><Relationship Id="rId18" Type="http://schemas.openxmlformats.org/officeDocument/2006/relationships/hyperlink" Target="https://topsectorenergie.nl/documents/1146/Wie_de_lusten_waar_de_lasten_FINAL.pdf" TargetMode="External"/><Relationship Id="rId3" Type="http://schemas.openxmlformats.org/officeDocument/2006/relationships/image" Target="../media/image27.png"/><Relationship Id="rId7" Type="http://schemas.openxmlformats.org/officeDocument/2006/relationships/hyperlink" Target="https://topsectorenergie.nl/documents/834/2021-DNV_GL_TNO-Flexibiliteit_in_de_gebouwde_omgeving_Feb2021_5yADe0C.pdf" TargetMode="External"/><Relationship Id="rId12" Type="http://schemas.openxmlformats.org/officeDocument/2006/relationships/hyperlink" Target="https://publications.tno.nl/publication/34642259/XJK6ys/TNO-2024-R10511.pdf" TargetMode="External"/><Relationship Id="rId17" Type="http://schemas.openxmlformats.org/officeDocument/2006/relationships/hyperlink" Target="https://www.rvo.nl/onderwerpen/energie-besparen-de-industrie/koeling" TargetMode="External"/><Relationship Id="rId2" Type="http://schemas.openxmlformats.org/officeDocument/2006/relationships/notesSlide" Target="../notesSlides/notesSlide7.xml"/><Relationship Id="rId16" Type="http://schemas.openxmlformats.org/officeDocument/2006/relationships/hyperlink" Target="https://www.rvo.nl/onderwerpen/energiebesparingsplicht" TargetMode="External"/><Relationship Id="rId20" Type="http://schemas.openxmlformats.org/officeDocument/2006/relationships/hyperlink" Target="http://www.businessmodellab.nl/" TargetMode="External"/><Relationship Id="rId1" Type="http://schemas.openxmlformats.org/officeDocument/2006/relationships/slideLayout" Target="../slideLayouts/slideLayout1.xml"/><Relationship Id="rId6" Type="http://schemas.openxmlformats.org/officeDocument/2006/relationships/hyperlink" Target="https://cedelft.eu/wp-content/uploads/sites/2/2025/01/CE_Delft_230257_Wat_is_de_maatschappelijke_waarde_van_energiehubs_Def_2-1.pdf" TargetMode="External"/><Relationship Id="rId11" Type="http://schemas.openxmlformats.org/officeDocument/2006/relationships/hyperlink" Target="https://www.eigen-energyhubs.nl/wp-content/uploads/definitie-SEH.pdf" TargetMode="External"/><Relationship Id="rId5" Type="http://schemas.openxmlformats.org/officeDocument/2006/relationships/hyperlink" Target="https://topsectorenergie.nl/documents/303/CE_Delft_Kernrapport_Beleid_voor_grootschalige_batterijsystemen_en_afnamecongestie.pdf" TargetMode="External"/><Relationship Id="rId15" Type="http://schemas.openxmlformats.org/officeDocument/2006/relationships/hyperlink" Target="https://www.abnamro.nl/nl/media/rapport-netcongestie-oktober-2023_tcm16-211013.pdf" TargetMode="External"/><Relationship Id="rId10" Type="http://schemas.openxmlformats.org/officeDocument/2006/relationships/hyperlink" Target="https://topsectorenergie.nl/documents/302/Power-to-Heat_en_warmteopslag_in_warmtenetten_-_CE_Delft_2023.pdf" TargetMode="External"/><Relationship Id="rId19" Type="http://schemas.openxmlformats.org/officeDocument/2006/relationships/hyperlink" Target="https://www.ecorys.com/app/uploads/2019/02/Maatschappelijke-kostprijs-van-netcongestie-2024.pdf" TargetMode="External"/><Relationship Id="rId4" Type="http://schemas.openxmlformats.org/officeDocument/2006/relationships/hyperlink" Target="https://www.berenschot.nl/media/n4bjgbus/eindrapport-verkenning-alternatief-nettarief-kleinverbruik-berenschot-20250221.pdf" TargetMode="External"/><Relationship Id="rId9" Type="http://schemas.openxmlformats.org/officeDocument/2006/relationships/hyperlink" Target="https://www.ruimtelijkeplannen.nl/documents/NL.IMRO.0796.0002439-1301/b_NL.IMRO.0796.0002439-1301_rb2.pdf" TargetMode="External"/><Relationship Id="rId14" Type="http://schemas.openxmlformats.org/officeDocument/2006/relationships/hyperlink" Target="https://topsectorenergie.nl/documents/832/2022-TUe_TNO-Transactive_Energy-Survey_Report_ik3kkyK.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rvo.nl/onderwerpen/energiebesparingsplicht"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eigen-energyhubs.nl/kennisdeling/definitiestudie-energy-hub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topsectorenergie.nl/documents/1237/20240708_Eindrapport_Families_Energy_Hubs_PDF.pdf" TargetMode="Externa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energiehubs.nl/" TargetMode="External"/><Relationship Id="rId4" Type="http://schemas.openxmlformats.org/officeDocument/2006/relationships/hyperlink" Target="https://www.eigen-energyhubs.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9554A-C03D-6F49-3A63-563E4E5B7570}"/>
            </a:ext>
          </a:extLst>
        </p:cNvPr>
        <p:cNvGrpSpPr/>
        <p:nvPr/>
      </p:nvGrpSpPr>
      <p:grpSpPr>
        <a:xfrm>
          <a:off x="0" y="0"/>
          <a:ext cx="0" cy="0"/>
          <a:chOff x="0" y="0"/>
          <a:chExt cx="0" cy="0"/>
        </a:xfrm>
      </p:grpSpPr>
      <p:pic>
        <p:nvPicPr>
          <p:cNvPr id="3" name="Afbeelding 2" descr="Afbeelding met buitenshuis, hemel, wolk, gebouw&#10;&#10;Automatisch gegenereerde beschrijving">
            <a:extLst>
              <a:ext uri="{FF2B5EF4-FFF2-40B4-BE49-F238E27FC236}">
                <a16:creationId xmlns:a16="http://schemas.microsoft.com/office/drawing/2014/main" id="{6776C1C2-249E-127F-37B3-DFFE194231E6}"/>
              </a:ext>
            </a:extLst>
          </p:cNvPr>
          <p:cNvPicPr>
            <a:picLocks noChangeAspect="1"/>
          </p:cNvPicPr>
          <p:nvPr/>
        </p:nvPicPr>
        <p:blipFill>
          <a:blip r:embed="rId2" cstate="print">
            <a:alphaModFix amt="85000"/>
            <a:extLst>
              <a:ext uri="{28A0092B-C50C-407E-A947-70E740481C1C}">
                <a14:useLocalDpi xmlns:a14="http://schemas.microsoft.com/office/drawing/2010/main" val="0"/>
              </a:ext>
            </a:extLst>
          </a:blip>
          <a:stretch>
            <a:fillRect/>
          </a:stretch>
        </p:blipFill>
        <p:spPr>
          <a:xfrm>
            <a:off x="-94349" y="-647700"/>
            <a:ext cx="12324745" cy="7858187"/>
          </a:xfrm>
          <a:prstGeom prst="rect">
            <a:avLst/>
          </a:prstGeom>
        </p:spPr>
      </p:pic>
      <p:sp>
        <p:nvSpPr>
          <p:cNvPr id="4" name="Dblauw">
            <a:extLst>
              <a:ext uri="{FF2B5EF4-FFF2-40B4-BE49-F238E27FC236}">
                <a16:creationId xmlns:a16="http://schemas.microsoft.com/office/drawing/2014/main" id="{94A24426-2CC1-F1FE-DDA1-4EF3F43745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0800000" flipH="1" flipV="1">
            <a:off x="-1" y="3975099"/>
            <a:ext cx="8864601" cy="2258399"/>
          </a:xfrm>
          <a:prstGeom prst="rect">
            <a:avLst/>
          </a:prstGeom>
          <a:solidFill>
            <a:srgbClr val="00638B">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latin typeface="Poppins" panose="00000500000000000000" pitchFamily="2" charset="0"/>
                <a:cs typeface="Poppins" panose="00000500000000000000" pitchFamily="2" charset="0"/>
              </a:rPr>
              <a:t>Value case Infographic</a:t>
            </a:r>
          </a:p>
          <a:p>
            <a:r>
              <a:rPr lang="en-US" sz="2000" dirty="0" err="1">
                <a:latin typeface="Poppins" panose="00000500000000000000" pitchFamily="2" charset="0"/>
                <a:cs typeface="Poppins" panose="00000500000000000000" pitchFamily="2" charset="0"/>
              </a:rPr>
              <a:t>Inzicht</a:t>
            </a:r>
            <a:r>
              <a:rPr lang="en-US" sz="2000" dirty="0">
                <a:latin typeface="Poppins" panose="00000500000000000000" pitchFamily="2" charset="0"/>
                <a:cs typeface="Poppins" panose="00000500000000000000" pitchFamily="2" charset="0"/>
              </a:rPr>
              <a:t> in </a:t>
            </a:r>
            <a:r>
              <a:rPr lang="en-US" sz="2000" dirty="0" err="1">
                <a:latin typeface="Poppins" panose="00000500000000000000" pitchFamily="2" charset="0"/>
                <a:cs typeface="Poppins" panose="00000500000000000000" pitchFamily="2" charset="0"/>
              </a:rPr>
              <a:t>potentiële</a:t>
            </a:r>
            <a:r>
              <a:rPr lang="en-US" sz="2000" dirty="0">
                <a:latin typeface="Poppins" panose="00000500000000000000" pitchFamily="2" charset="0"/>
                <a:cs typeface="Poppins" panose="00000500000000000000" pitchFamily="2" charset="0"/>
              </a:rPr>
              <a:t> </a:t>
            </a:r>
            <a:r>
              <a:rPr lang="en-US" sz="2000" dirty="0" err="1">
                <a:latin typeface="Poppins" panose="00000500000000000000" pitchFamily="2" charset="0"/>
                <a:cs typeface="Poppins" panose="00000500000000000000" pitchFamily="2" charset="0"/>
              </a:rPr>
              <a:t>waarden</a:t>
            </a:r>
            <a:r>
              <a:rPr lang="en-US" sz="2000" dirty="0">
                <a:latin typeface="Poppins" panose="00000500000000000000" pitchFamily="2" charset="0"/>
                <a:cs typeface="Poppins" panose="00000500000000000000" pitchFamily="2" charset="0"/>
              </a:rPr>
              <a:t> </a:t>
            </a:r>
            <a:r>
              <a:rPr lang="en-US" sz="2000" dirty="0" err="1">
                <a:latin typeface="Poppins" panose="00000500000000000000" pitchFamily="2" charset="0"/>
                <a:cs typeface="Poppins" panose="00000500000000000000" pitchFamily="2" charset="0"/>
              </a:rPr>
              <a:t>voor</a:t>
            </a:r>
            <a:r>
              <a:rPr lang="en-US" sz="2000" dirty="0">
                <a:latin typeface="Poppins" panose="00000500000000000000" pitchFamily="2" charset="0"/>
                <a:cs typeface="Poppins" panose="00000500000000000000" pitchFamily="2" charset="0"/>
              </a:rPr>
              <a:t> </a:t>
            </a:r>
            <a:r>
              <a:rPr lang="en-US" sz="2000" dirty="0" err="1">
                <a:latin typeface="Poppins" panose="00000500000000000000" pitchFamily="2" charset="0"/>
                <a:cs typeface="Poppins" panose="00000500000000000000" pitchFamily="2" charset="0"/>
              </a:rPr>
              <a:t>bedrijven</a:t>
            </a:r>
            <a:r>
              <a:rPr lang="en-US" sz="2000" dirty="0">
                <a:latin typeface="Poppins" panose="00000500000000000000" pitchFamily="2" charset="0"/>
                <a:cs typeface="Poppins" panose="00000500000000000000" pitchFamily="2" charset="0"/>
              </a:rPr>
              <a:t> </a:t>
            </a:r>
            <a:r>
              <a:rPr lang="en-US" sz="2000" dirty="0" err="1">
                <a:latin typeface="Poppins" panose="00000500000000000000" pitchFamily="2" charset="0"/>
                <a:cs typeface="Poppins" panose="00000500000000000000" pitchFamily="2" charset="0"/>
              </a:rPr>
              <a:t>bij</a:t>
            </a:r>
            <a:r>
              <a:rPr lang="en-US" sz="2000" dirty="0">
                <a:latin typeface="Poppins" panose="00000500000000000000" pitchFamily="2" charset="0"/>
                <a:cs typeface="Poppins" panose="00000500000000000000" pitchFamily="2" charset="0"/>
              </a:rPr>
              <a:t> energy hubs</a:t>
            </a:r>
          </a:p>
          <a:p>
            <a:endParaRPr lang="en-US" dirty="0">
              <a:latin typeface="Poppins" panose="00000500000000000000" pitchFamily="2" charset="0"/>
              <a:cs typeface="Poppins" panose="00000500000000000000" pitchFamily="2" charset="0"/>
            </a:endParaRPr>
          </a:p>
          <a:p>
            <a:r>
              <a:rPr lang="en-US" sz="2000" dirty="0">
                <a:latin typeface="Poppins" panose="00000500000000000000" pitchFamily="2" charset="0"/>
                <a:cs typeface="Poppins" panose="00000500000000000000" pitchFamily="2" charset="0"/>
              </a:rPr>
              <a:t>Auteur(s): Joey Willemse </a:t>
            </a:r>
            <a:r>
              <a:rPr lang="en-US" sz="2000" dirty="0" err="1">
                <a:latin typeface="Poppins" panose="00000500000000000000" pitchFamily="2" charset="0"/>
                <a:cs typeface="Poppins" panose="00000500000000000000" pitchFamily="2" charset="0"/>
              </a:rPr>
              <a:t>namens</a:t>
            </a:r>
            <a:r>
              <a:rPr lang="en-US" sz="2000" dirty="0">
                <a:latin typeface="Poppins" panose="00000500000000000000" pitchFamily="2" charset="0"/>
                <a:cs typeface="Poppins" panose="00000500000000000000" pitchFamily="2" charset="0"/>
              </a:rPr>
              <a:t> MOOI EIGEN</a:t>
            </a:r>
          </a:p>
        </p:txBody>
      </p:sp>
      <p:sp>
        <p:nvSpPr>
          <p:cNvPr id="5" name="Yellow">
            <a:extLst>
              <a:ext uri="{FF2B5EF4-FFF2-40B4-BE49-F238E27FC236}">
                <a16:creationId xmlns:a16="http://schemas.microsoft.com/office/drawing/2014/main" id="{E779D2F8-BF5B-A84E-0C7C-3ABA66F49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4677102" y="1245901"/>
            <a:ext cx="310494" cy="9664701"/>
          </a:xfrm>
          <a:prstGeom prst="rect">
            <a:avLst/>
          </a:prstGeom>
          <a:solidFill>
            <a:srgbClr val="FF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groen">
            <a:extLst>
              <a:ext uri="{FF2B5EF4-FFF2-40B4-BE49-F238E27FC236}">
                <a16:creationId xmlns:a16="http://schemas.microsoft.com/office/drawing/2014/main" id="{EF2308E3-7024-9C86-B043-9AF637155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8362689" y="2864107"/>
            <a:ext cx="127518" cy="7531104"/>
          </a:xfrm>
          <a:prstGeom prst="rect">
            <a:avLst/>
          </a:prstGeom>
          <a:solidFill>
            <a:srgbClr val="00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Afbeelding 8" descr="Afbeelding met Lettertype, Graphics, symbool, logo&#10;&#10;Automatisch gegenereerde beschrijving">
            <a:extLst>
              <a:ext uri="{FF2B5EF4-FFF2-40B4-BE49-F238E27FC236}">
                <a16:creationId xmlns:a16="http://schemas.microsoft.com/office/drawing/2014/main" id="{FEA6442B-0E97-D015-AC2D-A228B33325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5197" y="164582"/>
            <a:ext cx="2173605" cy="704850"/>
          </a:xfrm>
          <a:prstGeom prst="rect">
            <a:avLst/>
          </a:prstGeom>
        </p:spPr>
      </p:pic>
    </p:spTree>
    <p:extLst>
      <p:ext uri="{BB962C8B-B14F-4D97-AF65-F5344CB8AC3E}">
        <p14:creationId xmlns:p14="http://schemas.microsoft.com/office/powerpoint/2010/main" val="272690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37508-36C0-7C38-1D39-80CE099A8D92}"/>
            </a:ext>
          </a:extLst>
        </p:cNvPr>
        <p:cNvGrpSpPr/>
        <p:nvPr/>
      </p:nvGrpSpPr>
      <p:grpSpPr>
        <a:xfrm>
          <a:off x="0" y="0"/>
          <a:ext cx="0" cy="0"/>
          <a:chOff x="0" y="0"/>
          <a:chExt cx="0" cy="0"/>
        </a:xfrm>
      </p:grpSpPr>
      <p:sp>
        <p:nvSpPr>
          <p:cNvPr id="3" name="Onderbalk LG">
            <a:extLst>
              <a:ext uri="{FF2B5EF4-FFF2-40B4-BE49-F238E27FC236}">
                <a16:creationId xmlns:a16="http://schemas.microsoft.com/office/drawing/2014/main" id="{79D4D239-D850-0542-1240-25DF30367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8362689" y="2864107"/>
            <a:ext cx="127518" cy="7531104"/>
          </a:xfrm>
          <a:prstGeom prst="rect">
            <a:avLst/>
          </a:prstGeom>
          <a:solidFill>
            <a:srgbClr val="00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a:extLst>
              <a:ext uri="{FF2B5EF4-FFF2-40B4-BE49-F238E27FC236}">
                <a16:creationId xmlns:a16="http://schemas.microsoft.com/office/drawing/2014/main" id="{D593117F-3891-779D-1C52-451CB72A4E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156000" y="164582"/>
            <a:ext cx="11880000" cy="654424"/>
          </a:xfrm>
          <a:prstGeom prst="rect">
            <a:avLst/>
          </a:prstGeom>
          <a:solidFill>
            <a:srgbClr val="00638B"/>
          </a:solidFill>
          <a:ln w="38100">
            <a:solidFill>
              <a:srgbClr val="00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CB7D"/>
                </a:solidFill>
                <a:latin typeface="Poppins" panose="00000500000000000000" pitchFamily="2" charset="0"/>
                <a:cs typeface="Poppins" panose="00000500000000000000" pitchFamily="2" charset="0"/>
              </a:rPr>
              <a:t>Bronnenlijst</a:t>
            </a:r>
            <a:endParaRPr lang="en-US" sz="2400" dirty="0">
              <a:solidFill>
                <a:srgbClr val="00CB7D"/>
              </a:solidFill>
              <a:latin typeface="Poppins" panose="00000500000000000000" pitchFamily="2" charset="0"/>
              <a:cs typeface="Poppins" panose="00000500000000000000" pitchFamily="2" charset="0"/>
            </a:endParaRPr>
          </a:p>
        </p:txBody>
      </p:sp>
      <p:pic>
        <p:nvPicPr>
          <p:cNvPr id="4" name="Afbeelding 3">
            <a:extLst>
              <a:ext uri="{FF2B5EF4-FFF2-40B4-BE49-F238E27FC236}">
                <a16:creationId xmlns:a16="http://schemas.microsoft.com/office/drawing/2014/main" id="{16E5962D-CDF8-3A4E-4CD1-E19C9CE1F599}"/>
              </a:ext>
            </a:extLst>
          </p:cNvPr>
          <p:cNvPicPr>
            <a:picLocks noChangeAspect="1"/>
          </p:cNvPicPr>
          <p:nvPr/>
        </p:nvPicPr>
        <p:blipFill>
          <a:blip r:embed="rId3"/>
          <a:stretch>
            <a:fillRect/>
          </a:stretch>
        </p:blipFill>
        <p:spPr>
          <a:xfrm>
            <a:off x="155998" y="5654214"/>
            <a:ext cx="3505504" cy="975445"/>
          </a:xfrm>
          <a:prstGeom prst="rect">
            <a:avLst/>
          </a:prstGeom>
        </p:spPr>
      </p:pic>
      <p:sp>
        <p:nvSpPr>
          <p:cNvPr id="8" name="Tekstvak 7">
            <a:extLst>
              <a:ext uri="{FF2B5EF4-FFF2-40B4-BE49-F238E27FC236}">
                <a16:creationId xmlns:a16="http://schemas.microsoft.com/office/drawing/2014/main" id="{950D8CFB-836F-C9F3-16DA-A98EAE2654AA}"/>
              </a:ext>
            </a:extLst>
          </p:cNvPr>
          <p:cNvSpPr txBox="1"/>
          <p:nvPr/>
        </p:nvSpPr>
        <p:spPr>
          <a:xfrm>
            <a:off x="155998" y="1034907"/>
            <a:ext cx="5940000" cy="4247317"/>
          </a:xfrm>
          <a:prstGeom prst="rect">
            <a:avLst/>
          </a:prstGeom>
          <a:noFill/>
        </p:spPr>
        <p:txBody>
          <a:bodyPr wrap="square" rtlCol="0">
            <a:spAutoFit/>
          </a:bodyPr>
          <a:lstStyle/>
          <a:p>
            <a:r>
              <a:rPr lang="nl-NL" sz="750" dirty="0">
                <a:latin typeface="Poppins" panose="00000500000000000000" pitchFamily="2" charset="0"/>
                <a:cs typeface="Poppins" panose="00000500000000000000" pitchFamily="2" charset="0"/>
              </a:rPr>
              <a:t>Bianchi, R., Meijering, A., Baks, S., &amp; </a:t>
            </a:r>
            <a:r>
              <a:rPr lang="nl-NL" sz="750" dirty="0" err="1">
                <a:latin typeface="Poppins" panose="00000500000000000000" pitchFamily="2" charset="0"/>
                <a:cs typeface="Poppins" panose="00000500000000000000" pitchFamily="2" charset="0"/>
              </a:rPr>
              <a:t>Wolda</a:t>
            </a:r>
            <a:r>
              <a:rPr lang="nl-NL" sz="750" dirty="0">
                <a:latin typeface="Poppins" panose="00000500000000000000" pitchFamily="2" charset="0"/>
                <a:cs typeface="Poppins" panose="00000500000000000000" pitchFamily="2" charset="0"/>
              </a:rPr>
              <a:t>, J. (2024). Verkenning alternatief nettariefstelsel kleinverbruik. Berenschot. Geraadpleegd via: </a:t>
            </a:r>
            <a:r>
              <a:rPr lang="nl-NL" sz="750" dirty="0">
                <a:latin typeface="Poppins" panose="00000500000000000000" pitchFamily="2" charset="0"/>
                <a:cs typeface="Poppins" panose="00000500000000000000" pitchFamily="2" charset="0"/>
                <a:hlinkClick r:id="rId4"/>
              </a:rPr>
              <a:t>https://www.berenschot.nl/media/n4bjgbus/eindrapport-verkenning-alternatief-nettarief-kleinverbruik-berenschot-20250221.pdf</a:t>
            </a:r>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Van </a:t>
            </a:r>
            <a:r>
              <a:rPr lang="nl-NL" sz="750" dirty="0" err="1">
                <a:latin typeface="Poppins" panose="00000500000000000000" pitchFamily="2" charset="0"/>
                <a:cs typeface="Poppins" panose="00000500000000000000" pitchFamily="2" charset="0"/>
              </a:rPr>
              <a:t>Capellen</a:t>
            </a:r>
            <a:r>
              <a:rPr lang="nl-NL" sz="750" dirty="0">
                <a:latin typeface="Poppins" panose="00000500000000000000" pitchFamily="2" charset="0"/>
                <a:cs typeface="Poppins" panose="00000500000000000000" pitchFamily="2" charset="0"/>
              </a:rPr>
              <a:t>, L., Jongsma, J., </a:t>
            </a:r>
            <a:r>
              <a:rPr lang="nl-NL" sz="750" dirty="0" err="1">
                <a:latin typeface="Poppins" panose="00000500000000000000" pitchFamily="2" charset="0"/>
                <a:cs typeface="Poppins" panose="00000500000000000000" pitchFamily="2" charset="0"/>
              </a:rPr>
              <a:t>Rooijers</a:t>
            </a:r>
            <a:r>
              <a:rPr lang="nl-NL" sz="750" dirty="0">
                <a:latin typeface="Poppins" panose="00000500000000000000" pitchFamily="2" charset="0"/>
                <a:cs typeface="Poppins" panose="00000500000000000000" pitchFamily="2" charset="0"/>
              </a:rPr>
              <a:t>, F., &amp; </a:t>
            </a:r>
            <a:r>
              <a:rPr lang="nl-NL" sz="750" dirty="0" err="1">
                <a:latin typeface="Poppins" panose="00000500000000000000" pitchFamily="2" charset="0"/>
                <a:cs typeface="Poppins" panose="00000500000000000000" pitchFamily="2" charset="0"/>
              </a:rPr>
              <a:t>Vendrik</a:t>
            </a:r>
            <a:r>
              <a:rPr lang="nl-NL" sz="750" dirty="0">
                <a:latin typeface="Poppins" panose="00000500000000000000" pitchFamily="2" charset="0"/>
                <a:cs typeface="Poppins" panose="00000500000000000000" pitchFamily="2" charset="0"/>
              </a:rPr>
              <a:t>, J. (2023). Beleid voor grootschalige batterijsystemen en afnamenetcongestie. CE Delft. Geraadpleegd via: </a:t>
            </a:r>
            <a:r>
              <a:rPr lang="nl-NL" sz="750" dirty="0">
                <a:latin typeface="Poppins" panose="00000500000000000000" pitchFamily="2" charset="0"/>
                <a:cs typeface="Poppins" panose="00000500000000000000" pitchFamily="2" charset="0"/>
                <a:hlinkClick r:id="rId5"/>
              </a:rPr>
              <a:t>https://topsectorenergie.nl/documents/303/CE_Delft_Kernrapport_Beleid_voor_grootschalige_batterijsystemen_en_afnamecongestie.pdf</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Van Cappellen, L., Bongaerts, M., Groenwegen, H., van Santen, W., &amp; </a:t>
            </a:r>
            <a:r>
              <a:rPr lang="nl-NL" sz="750" dirty="0" err="1">
                <a:latin typeface="Poppins" panose="00000500000000000000" pitchFamily="2" charset="0"/>
                <a:cs typeface="Poppins" panose="00000500000000000000" pitchFamily="2" charset="0"/>
              </a:rPr>
              <a:t>Vendrik</a:t>
            </a:r>
            <a:r>
              <a:rPr lang="nl-NL" sz="750" dirty="0">
                <a:latin typeface="Poppins" panose="00000500000000000000" pitchFamily="2" charset="0"/>
                <a:cs typeface="Poppins" panose="00000500000000000000" pitchFamily="2" charset="0"/>
              </a:rPr>
              <a:t>, J. (2024). Wat is de toegevoegde waarde van energiehubs? </a:t>
            </a:r>
            <a:r>
              <a:rPr lang="nl-NL" sz="750" dirty="0" err="1">
                <a:latin typeface="Poppins" panose="00000500000000000000" pitchFamily="2" charset="0"/>
                <a:cs typeface="Poppins" panose="00000500000000000000" pitchFamily="2" charset="0"/>
              </a:rPr>
              <a:t>Mkba</a:t>
            </a:r>
            <a:r>
              <a:rPr lang="nl-NL" sz="750" dirty="0">
                <a:latin typeface="Poppins" panose="00000500000000000000" pitchFamily="2" charset="0"/>
                <a:cs typeface="Poppins" panose="00000500000000000000" pitchFamily="2" charset="0"/>
              </a:rPr>
              <a:t>, businesscases en belemmeringen. CE Delft. Geraadpleegd via: </a:t>
            </a:r>
            <a:r>
              <a:rPr lang="nl-NL" sz="750" dirty="0">
                <a:latin typeface="Poppins" panose="00000500000000000000" pitchFamily="2" charset="0"/>
                <a:cs typeface="Poppins" panose="00000500000000000000" pitchFamily="2" charset="0"/>
                <a:hlinkClick r:id="rId6"/>
              </a:rPr>
              <a:t>https://cedelft.eu/wp-content/uploads/sites/2/2025/01/CE_Delft_230257_Wat_is_de_maatschappelijke_waarde_van_energiehubs_Def_2-1.pdf</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err="1">
                <a:latin typeface="Poppins" panose="00000500000000000000" pitchFamily="2" charset="0"/>
                <a:cs typeface="Poppins" panose="00000500000000000000" pitchFamily="2" charset="0"/>
              </a:rPr>
              <a:t>Faraman</a:t>
            </a:r>
            <a:r>
              <a:rPr lang="nl-NL" sz="750" dirty="0">
                <a:latin typeface="Poppins" panose="00000500000000000000" pitchFamily="2" charset="0"/>
                <a:cs typeface="Poppins" panose="00000500000000000000" pitchFamily="2" charset="0"/>
              </a:rPr>
              <a:t>, A., Klunder, R., </a:t>
            </a:r>
            <a:r>
              <a:rPr lang="nl-NL" sz="750" dirty="0" err="1">
                <a:latin typeface="Poppins" panose="00000500000000000000" pitchFamily="2" charset="0"/>
                <a:cs typeface="Poppins" panose="00000500000000000000" pitchFamily="2" charset="0"/>
              </a:rPr>
              <a:t>Mäkel</a:t>
            </a:r>
            <a:r>
              <a:rPr lang="nl-NL" sz="750" dirty="0">
                <a:latin typeface="Poppins" panose="00000500000000000000" pitchFamily="2" charset="0"/>
                <a:cs typeface="Poppins" panose="00000500000000000000" pitchFamily="2" charset="0"/>
              </a:rPr>
              <a:t>, D., Prins, A., van Roosmalen, C., Slee, J., &amp; Veeneman, J.(2025). Adviesrapport: Energy Hubs. Hogeschool Saxion.</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Gelders Energieakkoord &amp; KPMG (2025). True </a:t>
            </a:r>
            <a:r>
              <a:rPr lang="nl-NL" sz="750" dirty="0" err="1">
                <a:latin typeface="Poppins" panose="00000500000000000000" pitchFamily="2" charset="0"/>
                <a:cs typeface="Poppins" panose="00000500000000000000" pitchFamily="2" charset="0"/>
              </a:rPr>
              <a:t>value</a:t>
            </a:r>
            <a:r>
              <a:rPr lang="nl-NL" sz="750" dirty="0">
                <a:latin typeface="Poppins" panose="00000500000000000000" pitchFamily="2" charset="0"/>
                <a:cs typeface="Poppins" panose="00000500000000000000" pitchFamily="2" charset="0"/>
              </a:rPr>
              <a:t> of a Smart Energy Hub: </a:t>
            </a:r>
            <a:r>
              <a:rPr lang="nl-NL" sz="750" dirty="0" err="1">
                <a:latin typeface="Poppins" panose="00000500000000000000" pitchFamily="2" charset="0"/>
                <a:cs typeface="Poppins" panose="00000500000000000000" pitchFamily="2" charset="0"/>
              </a:rPr>
              <a:t>Indicative</a:t>
            </a:r>
            <a:r>
              <a:rPr lang="nl-NL" sz="750" dirty="0">
                <a:latin typeface="Poppins" panose="00000500000000000000" pitchFamily="2" charset="0"/>
                <a:cs typeface="Poppins" panose="00000500000000000000" pitchFamily="2" charset="0"/>
              </a:rPr>
              <a:t> </a:t>
            </a:r>
            <a:r>
              <a:rPr lang="nl-NL" sz="750" dirty="0" err="1">
                <a:latin typeface="Poppins" panose="00000500000000000000" pitchFamily="2" charset="0"/>
                <a:cs typeface="Poppins" panose="00000500000000000000" pitchFamily="2" charset="0"/>
              </a:rPr>
              <a:t>study</a:t>
            </a:r>
            <a:r>
              <a:rPr lang="nl-NL" sz="750" dirty="0">
                <a:latin typeface="Poppins" panose="00000500000000000000" pitchFamily="2" charset="0"/>
                <a:cs typeface="Poppins" panose="00000500000000000000" pitchFamily="2" charset="0"/>
              </a:rPr>
              <a:t> </a:t>
            </a:r>
            <a:r>
              <a:rPr lang="nl-NL" sz="750" dirty="0" err="1">
                <a:latin typeface="Poppins" panose="00000500000000000000" pitchFamily="2" charset="0"/>
                <a:cs typeface="Poppins" panose="00000500000000000000" pitchFamily="2" charset="0"/>
              </a:rPr>
              <a:t>into</a:t>
            </a:r>
            <a:r>
              <a:rPr lang="nl-NL" sz="750" dirty="0">
                <a:latin typeface="Poppins" panose="00000500000000000000" pitchFamily="2" charset="0"/>
                <a:cs typeface="Poppins" panose="00000500000000000000" pitchFamily="2" charset="0"/>
              </a:rPr>
              <a:t> </a:t>
            </a:r>
            <a:r>
              <a:rPr lang="nl-NL" sz="750" dirty="0" err="1">
                <a:latin typeface="Poppins" panose="00000500000000000000" pitchFamily="2" charset="0"/>
                <a:cs typeface="Poppins" panose="00000500000000000000" pitchFamily="2" charset="0"/>
              </a:rPr>
              <a:t>the</a:t>
            </a:r>
            <a:r>
              <a:rPr lang="nl-NL" sz="750" dirty="0">
                <a:latin typeface="Poppins" panose="00000500000000000000" pitchFamily="2" charset="0"/>
                <a:cs typeface="Poppins" panose="00000500000000000000" pitchFamily="2" charset="0"/>
              </a:rPr>
              <a:t> </a:t>
            </a:r>
            <a:r>
              <a:rPr lang="nl-NL" sz="750" dirty="0" err="1">
                <a:latin typeface="Poppins" panose="00000500000000000000" pitchFamily="2" charset="0"/>
                <a:cs typeface="Poppins" panose="00000500000000000000" pitchFamily="2" charset="0"/>
              </a:rPr>
              <a:t>potential</a:t>
            </a:r>
            <a:r>
              <a:rPr lang="nl-NL" sz="750" dirty="0">
                <a:latin typeface="Poppins" panose="00000500000000000000" pitchFamily="2" charset="0"/>
                <a:cs typeface="Poppins" panose="00000500000000000000" pitchFamily="2" charset="0"/>
              </a:rPr>
              <a:t> (indirect) </a:t>
            </a:r>
            <a:r>
              <a:rPr lang="nl-NL" sz="750" dirty="0" err="1">
                <a:latin typeface="Poppins" panose="00000500000000000000" pitchFamily="2" charset="0"/>
                <a:cs typeface="Poppins" panose="00000500000000000000" pitchFamily="2" charset="0"/>
              </a:rPr>
              <a:t>economic</a:t>
            </a:r>
            <a:r>
              <a:rPr lang="nl-NL" sz="750" dirty="0">
                <a:latin typeface="Poppins" panose="00000500000000000000" pitchFamily="2" charset="0"/>
                <a:cs typeface="Poppins" panose="00000500000000000000" pitchFamily="2" charset="0"/>
              </a:rPr>
              <a:t>, </a:t>
            </a:r>
            <a:r>
              <a:rPr lang="nl-NL" sz="750" dirty="0" err="1">
                <a:latin typeface="Poppins" panose="00000500000000000000" pitchFamily="2" charset="0"/>
                <a:cs typeface="Poppins" panose="00000500000000000000" pitchFamily="2" charset="0"/>
              </a:rPr>
              <a:t>social</a:t>
            </a:r>
            <a:r>
              <a:rPr lang="nl-NL" sz="750" dirty="0">
                <a:latin typeface="Poppins" panose="00000500000000000000" pitchFamily="2" charset="0"/>
                <a:cs typeface="Poppins" panose="00000500000000000000" pitchFamily="2" charset="0"/>
              </a:rPr>
              <a:t> </a:t>
            </a:r>
            <a:r>
              <a:rPr lang="nl-NL" sz="750" dirty="0" err="1">
                <a:latin typeface="Poppins" panose="00000500000000000000" pitchFamily="2" charset="0"/>
                <a:cs typeface="Poppins" panose="00000500000000000000" pitchFamily="2" charset="0"/>
              </a:rPr>
              <a:t>and</a:t>
            </a:r>
            <a:r>
              <a:rPr lang="nl-NL" sz="750" dirty="0">
                <a:latin typeface="Poppins" panose="00000500000000000000" pitchFamily="2" charset="0"/>
                <a:cs typeface="Poppins" panose="00000500000000000000" pitchFamily="2" charset="0"/>
              </a:rPr>
              <a:t> </a:t>
            </a:r>
            <a:r>
              <a:rPr lang="nl-NL" sz="750" dirty="0" err="1">
                <a:latin typeface="Poppins" panose="00000500000000000000" pitchFamily="2" charset="0"/>
                <a:cs typeface="Poppins" panose="00000500000000000000" pitchFamily="2" charset="0"/>
              </a:rPr>
              <a:t>environmental</a:t>
            </a:r>
            <a:r>
              <a:rPr lang="nl-NL" sz="750" dirty="0">
                <a:latin typeface="Poppins" panose="00000500000000000000" pitchFamily="2" charset="0"/>
                <a:cs typeface="Poppins" panose="00000500000000000000" pitchFamily="2" charset="0"/>
              </a:rPr>
              <a:t> benefits of </a:t>
            </a:r>
            <a:r>
              <a:rPr lang="nl-NL" sz="750" dirty="0" err="1">
                <a:latin typeface="Poppins" panose="00000500000000000000" pitchFamily="2" charset="0"/>
                <a:cs typeface="Poppins" panose="00000500000000000000" pitchFamily="2" charset="0"/>
              </a:rPr>
              <a:t>realizing</a:t>
            </a:r>
            <a:r>
              <a:rPr lang="nl-NL" sz="750" dirty="0">
                <a:latin typeface="Poppins" panose="00000500000000000000" pitchFamily="2" charset="0"/>
                <a:cs typeface="Poppins" panose="00000500000000000000" pitchFamily="2" charset="0"/>
              </a:rPr>
              <a:t> a Smart Energy Hub in Eerbeek-Loenen </a:t>
            </a:r>
            <a:r>
              <a:rPr lang="nl-NL" sz="750" dirty="0" err="1">
                <a:latin typeface="Poppins" panose="00000500000000000000" pitchFamily="2" charset="0"/>
                <a:cs typeface="Poppins" panose="00000500000000000000" pitchFamily="2" charset="0"/>
              </a:rPr>
              <a:t>region</a:t>
            </a:r>
            <a:r>
              <a:rPr lang="nl-NL" sz="750" dirty="0">
                <a:latin typeface="Poppins" panose="00000500000000000000" pitchFamily="2" charset="0"/>
                <a:cs typeface="Poppins" panose="00000500000000000000" pitchFamily="2" charset="0"/>
              </a:rPr>
              <a:t>.</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Van Gerwen, R., de Heer, H., Jansen, N., &amp; van der Veen, A. (2021). Flexibiliteit in de gebouwde omgeving: wegwijzer voor ondernemers. TKI Urban Energy: Topsector Energie. Geraadpleegd via: </a:t>
            </a:r>
            <a:r>
              <a:rPr lang="nl-NL" sz="750" dirty="0">
                <a:latin typeface="Poppins" panose="00000500000000000000" pitchFamily="2" charset="0"/>
                <a:cs typeface="Poppins" panose="00000500000000000000" pitchFamily="2" charset="0"/>
                <a:hlinkClick r:id="rId7"/>
              </a:rPr>
              <a:t>https://topsectorenergie.nl/documents/834/2021-DNV_GL_TNO-Flexibiliteit_in_de_gebouwde_omgeving_Feb2021_5yADe0C.pdf</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De Graaf, R., de Jong, M., Koolman, G., Laban, M., Pfeiffer, E., </a:t>
            </a:r>
            <a:r>
              <a:rPr lang="nl-NL" sz="750" dirty="0" err="1">
                <a:latin typeface="Poppins" panose="00000500000000000000" pitchFamily="2" charset="0"/>
                <a:cs typeface="Poppins" panose="00000500000000000000" pitchFamily="2" charset="0"/>
              </a:rPr>
              <a:t>Siebers</a:t>
            </a:r>
            <a:r>
              <a:rPr lang="nl-NL" sz="750" dirty="0">
                <a:latin typeface="Poppins" panose="00000500000000000000" pitchFamily="2" charset="0"/>
                <a:cs typeface="Poppins" panose="00000500000000000000" pitchFamily="2" charset="0"/>
              </a:rPr>
              <a:t>, V., Steenbruggen, L.R., Thijssen, J., &amp; de Wit, C. (2024). De Families van Energy Hubs in Nederland. Royal </a:t>
            </a:r>
            <a:r>
              <a:rPr lang="nl-NL" sz="750" dirty="0" err="1">
                <a:latin typeface="Poppins" panose="00000500000000000000" pitchFamily="2" charset="0"/>
                <a:cs typeface="Poppins" panose="00000500000000000000" pitchFamily="2" charset="0"/>
              </a:rPr>
              <a:t>HaskoningDHV</a:t>
            </a:r>
            <a:r>
              <a:rPr lang="nl-NL" sz="750" dirty="0">
                <a:latin typeface="Poppins" panose="00000500000000000000" pitchFamily="2" charset="0"/>
                <a:cs typeface="Poppins" panose="00000500000000000000" pitchFamily="2" charset="0"/>
              </a:rPr>
              <a:t>. Geraadpleegd via: </a:t>
            </a:r>
            <a:r>
              <a:rPr lang="nl-NL" sz="750" dirty="0">
                <a:latin typeface="Poppins" panose="00000500000000000000" pitchFamily="2" charset="0"/>
                <a:cs typeface="Poppins" panose="00000500000000000000" pitchFamily="2" charset="0"/>
                <a:hlinkClick r:id="rId8"/>
              </a:rPr>
              <a:t>https://topsectorenergie.nl/documents/1237/20240708_Eindrapport_Families_Energy_Hubs_PDF.pdf</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Heesch West (</a:t>
            </a:r>
            <a:r>
              <a:rPr lang="nl-NL" sz="750" dirty="0" err="1">
                <a:latin typeface="Poppins" panose="00000500000000000000" pitchFamily="2" charset="0"/>
                <a:cs typeface="Poppins" panose="00000500000000000000" pitchFamily="2" charset="0"/>
              </a:rPr>
              <a:t>n.b.</a:t>
            </a:r>
            <a:r>
              <a:rPr lang="nl-NL" sz="750" dirty="0">
                <a:latin typeface="Poppins" panose="00000500000000000000" pitchFamily="2" charset="0"/>
                <a:cs typeface="Poppins" panose="00000500000000000000" pitchFamily="2" charset="0"/>
              </a:rPr>
              <a:t>). Circulair Kwaliteitsplan. Geraadpleegd via: </a:t>
            </a:r>
            <a:r>
              <a:rPr lang="nl-NL" sz="750" dirty="0">
                <a:latin typeface="Poppins" panose="00000500000000000000" pitchFamily="2" charset="0"/>
                <a:cs typeface="Poppins" panose="00000500000000000000" pitchFamily="2" charset="0"/>
                <a:hlinkClick r:id="rId9"/>
              </a:rPr>
              <a:t>https://www.ruimtelijkeplannen.nl/documents/NL.IMRO.0796.0002439-1301/b_NL.IMRO.0796.0002439-1301_rb2.pdf</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Jongsma, C., </a:t>
            </a:r>
            <a:r>
              <a:rPr lang="nl-NL" sz="750" dirty="0" err="1">
                <a:latin typeface="Poppins" panose="00000500000000000000" pitchFamily="2" charset="0"/>
                <a:cs typeface="Poppins" panose="00000500000000000000" pitchFamily="2" charset="0"/>
              </a:rPr>
              <a:t>Dehens</a:t>
            </a:r>
            <a:r>
              <a:rPr lang="nl-NL" sz="750" dirty="0">
                <a:latin typeface="Poppins" panose="00000500000000000000" pitchFamily="2" charset="0"/>
                <a:cs typeface="Poppins" panose="00000500000000000000" pitchFamily="2" charset="0"/>
              </a:rPr>
              <a:t>, J., Nauta, M., &amp; Scholten, T. (2023). Power-</a:t>
            </a:r>
            <a:r>
              <a:rPr lang="nl-NL" sz="750" dirty="0" err="1">
                <a:latin typeface="Poppins" panose="00000500000000000000" pitchFamily="2" charset="0"/>
                <a:cs typeface="Poppins" panose="00000500000000000000" pitchFamily="2" charset="0"/>
              </a:rPr>
              <a:t>to</a:t>
            </a:r>
            <a:r>
              <a:rPr lang="nl-NL" sz="750" dirty="0">
                <a:latin typeface="Poppins" panose="00000500000000000000" pitchFamily="2" charset="0"/>
                <a:cs typeface="Poppins" panose="00000500000000000000" pitchFamily="2" charset="0"/>
              </a:rPr>
              <a:t>-Heat en warmteopslag in warmtenetten: Businesscase, potentieel en rol in energiesysteem. CE Delft. Geraadpleegd via: </a:t>
            </a:r>
            <a:r>
              <a:rPr lang="nl-NL" sz="750" dirty="0">
                <a:latin typeface="Poppins" panose="00000500000000000000" pitchFamily="2" charset="0"/>
                <a:cs typeface="Poppins" panose="00000500000000000000" pitchFamily="2" charset="0"/>
                <a:hlinkClick r:id="rId10"/>
              </a:rPr>
              <a:t>https://topsectorenergie.nl/documents/302/Power-to-Heat_en_warmteopslag_in_warmtenetten_-_CE_Delft_2023.pdf</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endParaRPr lang="nl-NL" sz="750" dirty="0">
              <a:latin typeface="Poppins" panose="00000500000000000000" pitchFamily="2" charset="0"/>
              <a:cs typeface="Poppins" panose="00000500000000000000" pitchFamily="2" charset="0"/>
            </a:endParaRPr>
          </a:p>
        </p:txBody>
      </p:sp>
      <p:sp>
        <p:nvSpPr>
          <p:cNvPr id="11" name="Tekstvak 10">
            <a:extLst>
              <a:ext uri="{FF2B5EF4-FFF2-40B4-BE49-F238E27FC236}">
                <a16:creationId xmlns:a16="http://schemas.microsoft.com/office/drawing/2014/main" id="{C1930323-86C4-C6EC-A096-F183846A3A4A}"/>
              </a:ext>
            </a:extLst>
          </p:cNvPr>
          <p:cNvSpPr txBox="1"/>
          <p:nvPr/>
        </p:nvSpPr>
        <p:spPr>
          <a:xfrm>
            <a:off x="6173999" y="1034906"/>
            <a:ext cx="5940000" cy="4824398"/>
          </a:xfrm>
          <a:prstGeom prst="rect">
            <a:avLst/>
          </a:prstGeom>
          <a:noFill/>
        </p:spPr>
        <p:txBody>
          <a:bodyPr wrap="square" rtlCol="0">
            <a:spAutoFit/>
          </a:bodyPr>
          <a:lstStyle/>
          <a:p>
            <a:r>
              <a:rPr lang="nl-NL" sz="750" dirty="0">
                <a:latin typeface="Poppins" panose="00000500000000000000" pitchFamily="2" charset="0"/>
                <a:cs typeface="Poppins" panose="00000500000000000000" pitchFamily="2" charset="0"/>
              </a:rPr>
              <a:t>Van Leeuwen, R., Kooijman, A., </a:t>
            </a:r>
            <a:r>
              <a:rPr lang="nl-NL" sz="750" dirty="0" err="1">
                <a:latin typeface="Poppins" panose="00000500000000000000" pitchFamily="2" charset="0"/>
                <a:cs typeface="Poppins" panose="00000500000000000000" pitchFamily="2" charset="0"/>
              </a:rPr>
              <a:t>Hajimolana</a:t>
            </a:r>
            <a:r>
              <a:rPr lang="nl-NL" sz="750" dirty="0">
                <a:latin typeface="Poppins" panose="00000500000000000000" pitchFamily="2" charset="0"/>
                <a:cs typeface="Poppins" panose="00000500000000000000" pitchFamily="2" charset="0"/>
              </a:rPr>
              <a:t>, Y., &amp; </a:t>
            </a:r>
            <a:r>
              <a:rPr lang="nl-NL" sz="750" dirty="0" err="1">
                <a:latin typeface="Poppins" panose="00000500000000000000" pitchFamily="2" charset="0"/>
                <a:cs typeface="Poppins" panose="00000500000000000000" pitchFamily="2" charset="0"/>
              </a:rPr>
              <a:t>Bunda</a:t>
            </a:r>
            <a:r>
              <a:rPr lang="nl-NL" sz="750" dirty="0">
                <a:latin typeface="Poppins" panose="00000500000000000000" pitchFamily="2" charset="0"/>
                <a:cs typeface="Poppins" panose="00000500000000000000" pitchFamily="2" charset="0"/>
              </a:rPr>
              <a:t>, M. (2025). Review en definitie van Smart Energy Hubs. EIGEN. Geraadpleegd via: </a:t>
            </a:r>
            <a:r>
              <a:rPr lang="nl-NL" sz="750" dirty="0">
                <a:latin typeface="Poppins" panose="00000500000000000000" pitchFamily="2" charset="0"/>
                <a:cs typeface="Poppins" panose="00000500000000000000" pitchFamily="2" charset="0"/>
                <a:hlinkClick r:id="rId11"/>
              </a:rPr>
              <a:t>https://www.eigen-energyhubs.nl/wp-content/uploads/definitie-SEH.pdf</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Kamphuis, V., Niessink, R., &amp; de Smidt, R. (2024). Potentie energiebesparing bedrijventerreinen. TNO. Geraadpleegd via: </a:t>
            </a:r>
            <a:r>
              <a:rPr lang="nl-NL" sz="750" dirty="0">
                <a:latin typeface="Poppins" panose="00000500000000000000" pitchFamily="2" charset="0"/>
                <a:cs typeface="Poppins" panose="00000500000000000000" pitchFamily="2" charset="0"/>
                <a:hlinkClick r:id="rId12"/>
              </a:rPr>
              <a:t>https://publications.tno.nl/publication/34642259/XJK6ys/TNO-2024-R10511.pdf</a:t>
            </a:r>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Klop, E.C., </a:t>
            </a:r>
            <a:r>
              <a:rPr lang="nl-NL" sz="750" dirty="0" err="1">
                <a:latin typeface="Poppins" panose="00000500000000000000" pitchFamily="2" charset="0"/>
                <a:cs typeface="Poppins" panose="00000500000000000000" pitchFamily="2" charset="0"/>
              </a:rPr>
              <a:t>Juffermans</a:t>
            </a:r>
            <a:r>
              <a:rPr lang="nl-NL" sz="750" dirty="0">
                <a:latin typeface="Poppins" panose="00000500000000000000" pitchFamily="2" charset="0"/>
                <a:cs typeface="Poppins" panose="00000500000000000000" pitchFamily="2" charset="0"/>
              </a:rPr>
              <a:t>, E. E., van </a:t>
            </a:r>
            <a:r>
              <a:rPr lang="nl-NL" sz="750" dirty="0" err="1">
                <a:latin typeface="Poppins" panose="00000500000000000000" pitchFamily="2" charset="0"/>
                <a:cs typeface="Poppins" panose="00000500000000000000" pitchFamily="2" charset="0"/>
              </a:rPr>
              <a:t>Maldegemen</a:t>
            </a:r>
            <a:r>
              <a:rPr lang="nl-NL" sz="750" dirty="0">
                <a:latin typeface="Poppins" panose="00000500000000000000" pitchFamily="2" charset="0"/>
                <a:cs typeface="Poppins" panose="00000500000000000000" pitchFamily="2" charset="0"/>
              </a:rPr>
              <a:t>, A., &amp; Pik, E.L. (2024). Eindrapportage Smart Energy Hub Eerbeek-Loenen: Toekomstperspectief en verduurzaming door intersectorale samenwerking. </a:t>
            </a:r>
            <a:r>
              <a:rPr lang="nl-NL" sz="750" dirty="0" err="1">
                <a:latin typeface="Poppins" panose="00000500000000000000" pitchFamily="2" charset="0"/>
                <a:cs typeface="Poppins" panose="00000500000000000000" pitchFamily="2" charset="0"/>
              </a:rPr>
              <a:t>BlueTerra</a:t>
            </a:r>
            <a:r>
              <a:rPr lang="nl-NL" sz="750" dirty="0">
                <a:latin typeface="Poppins" panose="00000500000000000000" pitchFamily="2" charset="0"/>
                <a:cs typeface="Poppins" panose="00000500000000000000" pitchFamily="2" charset="0"/>
              </a:rPr>
              <a:t>. Geraadpleegd via: </a:t>
            </a:r>
            <a:r>
              <a:rPr lang="nl-NL" sz="750" dirty="0">
                <a:latin typeface="Poppins" panose="00000500000000000000" pitchFamily="2" charset="0"/>
                <a:cs typeface="Poppins" panose="00000500000000000000" pitchFamily="2" charset="0"/>
                <a:hlinkClick r:id="rId13"/>
              </a:rPr>
              <a:t>https://media.gelderland.nl/Rapport_Smart_Energy_Hub_Eerbeek_Loenen_22_april_2024_4a9fec18ec.pdf</a:t>
            </a:r>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Kok, K., van der Veen, A., &amp; </a:t>
            </a:r>
            <a:r>
              <a:rPr lang="nl-NL" sz="750" dirty="0" err="1">
                <a:latin typeface="Poppins" panose="00000500000000000000" pitchFamily="2" charset="0"/>
                <a:cs typeface="Poppins" panose="00000500000000000000" pitchFamily="2" charset="0"/>
              </a:rPr>
              <a:t>Doumen</a:t>
            </a:r>
            <a:r>
              <a:rPr lang="nl-NL" sz="750" dirty="0">
                <a:latin typeface="Poppins" panose="00000500000000000000" pitchFamily="2" charset="0"/>
                <a:cs typeface="Poppins" panose="00000500000000000000" pitchFamily="2" charset="0"/>
              </a:rPr>
              <a:t>, S. (2022). </a:t>
            </a:r>
            <a:r>
              <a:rPr lang="nl-NL" sz="750" dirty="0" err="1">
                <a:latin typeface="Poppins" panose="00000500000000000000" pitchFamily="2" charset="0"/>
                <a:cs typeface="Poppins" panose="00000500000000000000" pitchFamily="2" charset="0"/>
              </a:rPr>
              <a:t>Transactive</a:t>
            </a:r>
            <a:r>
              <a:rPr lang="nl-NL" sz="750" dirty="0">
                <a:latin typeface="Poppins" panose="00000500000000000000" pitchFamily="2" charset="0"/>
                <a:cs typeface="Poppins" panose="00000500000000000000" pitchFamily="2" charset="0"/>
              </a:rPr>
              <a:t> Energy in </a:t>
            </a:r>
            <a:r>
              <a:rPr lang="nl-NL" sz="750" dirty="0" err="1">
                <a:latin typeface="Poppins" panose="00000500000000000000" pitchFamily="2" charset="0"/>
                <a:cs typeface="Poppins" panose="00000500000000000000" pitchFamily="2" charset="0"/>
              </a:rPr>
              <a:t>the</a:t>
            </a:r>
            <a:r>
              <a:rPr lang="nl-NL" sz="750" dirty="0">
                <a:latin typeface="Poppins" panose="00000500000000000000" pitchFamily="2" charset="0"/>
                <a:cs typeface="Poppins" panose="00000500000000000000" pitchFamily="2" charset="0"/>
              </a:rPr>
              <a:t> Dutch Context. Topsector Energie, Technische Universiteit Eindhoven &amp; TNO. Geraadpleegd via: </a:t>
            </a:r>
            <a:r>
              <a:rPr lang="nl-NL" sz="750" dirty="0">
                <a:latin typeface="Poppins" panose="00000500000000000000" pitchFamily="2" charset="0"/>
                <a:cs typeface="Poppins" panose="00000500000000000000" pitchFamily="2" charset="0"/>
                <a:hlinkClick r:id="rId14"/>
              </a:rPr>
              <a:t>https://topsectorenergie.nl/documents/832/2022-TUe_TNO-Transactive_Energy-Survey_Report_ik3kkyK.pdf</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Netcongestie: Indikken – Oorzaken en oplossingen voor de toenemende druk op het elektriciteitsnet, ABN AMRO 2023. </a:t>
            </a:r>
            <a:r>
              <a:rPr lang="nl-NL" sz="750" dirty="0">
                <a:latin typeface="Poppins" panose="00000500000000000000" pitchFamily="2" charset="0"/>
                <a:cs typeface="Poppins" panose="00000500000000000000" pitchFamily="2" charset="0"/>
                <a:hlinkClick r:id="rId15"/>
              </a:rPr>
              <a:t>https://www.abnamro.nl/nl/media/rapport-netcongestie-oktober-2023_tcm16-211013.pdf</a:t>
            </a:r>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Rijksdienst voor Ondernemend Nederland (2025, 31 juli). Energiebesparingsplicht. Geraadpleegd via:</a:t>
            </a:r>
          </a:p>
          <a:p>
            <a:r>
              <a:rPr lang="nl-NL" sz="750" dirty="0">
                <a:latin typeface="Poppins" panose="00000500000000000000" pitchFamily="2" charset="0"/>
                <a:cs typeface="Poppins" panose="00000500000000000000" pitchFamily="2" charset="0"/>
                <a:hlinkClick r:id="rId16"/>
              </a:rPr>
              <a:t>https://www.rvo.nl/onderwerpen/energiebesparingsplicht</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Rijksdienst voor Ondernemend Nederland (2023, 3 maart). Koeling in de industrie. Geraadpleegd via: </a:t>
            </a:r>
            <a:r>
              <a:rPr lang="nl-NL" sz="750" dirty="0">
                <a:latin typeface="Poppins" panose="00000500000000000000" pitchFamily="2" charset="0"/>
                <a:cs typeface="Poppins" panose="00000500000000000000" pitchFamily="2" charset="0"/>
                <a:hlinkClick r:id="rId17"/>
              </a:rPr>
              <a:t>https://www.rvo.nl/onderwerpen/energie-besparen-de-industrie/koeling</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Slob, A. &amp; van der Wal, S. (2024). Wie de lusten, waar de lasten? Een verkenning ten behoeve van een Kennis- &amp; Innovatie agenda Energierechtvaardigheid. Talent voor Transitie. Geraadpleegd via: </a:t>
            </a:r>
            <a:r>
              <a:rPr lang="nl-NL" sz="750" dirty="0">
                <a:latin typeface="Poppins" panose="00000500000000000000" pitchFamily="2" charset="0"/>
                <a:cs typeface="Poppins" panose="00000500000000000000" pitchFamily="2" charset="0"/>
                <a:hlinkClick r:id="rId18"/>
              </a:rPr>
              <a:t>https://topsectorenergie.nl/documents/1146/Wie_de_lusten_waar_de_lasten_FINAL.pdf</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Swart, A.J., van Ees, P., Bisschop, P., Banning, B., Kemps, D., &amp; de Waal, L. (2023). Netcongestie: Indikken. Oorzaken en oplossingen voor de toenemende druk op het elektriciteitsnet. ABN AMRO. Geraadpleegd via: </a:t>
            </a:r>
            <a:r>
              <a:rPr lang="nl-NL" sz="750" dirty="0">
                <a:latin typeface="Poppins" panose="00000500000000000000" pitchFamily="2" charset="0"/>
                <a:cs typeface="Poppins" panose="00000500000000000000" pitchFamily="2" charset="0"/>
                <a:hlinkClick r:id="rId15"/>
              </a:rPr>
              <a:t>https://www.abnamro.nl/nl/media/rapport-netcongestie-oktober-2023_tcm16-211013.pdf</a:t>
            </a:r>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Thijsen, M., </a:t>
            </a:r>
            <a:r>
              <a:rPr lang="nl-NL" sz="750" dirty="0" err="1">
                <a:latin typeface="Poppins" panose="00000500000000000000" pitchFamily="2" charset="0"/>
                <a:cs typeface="Poppins" panose="00000500000000000000" pitchFamily="2" charset="0"/>
              </a:rPr>
              <a:t>Kreulen</a:t>
            </a:r>
            <a:r>
              <a:rPr lang="nl-NL" sz="750" dirty="0">
                <a:latin typeface="Poppins" panose="00000500000000000000" pitchFamily="2" charset="0"/>
                <a:cs typeface="Poppins" panose="00000500000000000000" pitchFamily="2" charset="0"/>
              </a:rPr>
              <a:t>, K., </a:t>
            </a:r>
            <a:r>
              <a:rPr lang="nl-NL" sz="750" dirty="0" err="1">
                <a:latin typeface="Poppins" panose="00000500000000000000" pitchFamily="2" charset="0"/>
                <a:cs typeface="Poppins" panose="00000500000000000000" pitchFamily="2" charset="0"/>
              </a:rPr>
              <a:t>Eldering</a:t>
            </a:r>
            <a:r>
              <a:rPr lang="nl-NL" sz="750" dirty="0">
                <a:latin typeface="Poppins" panose="00000500000000000000" pitchFamily="2" charset="0"/>
                <a:cs typeface="Poppins" panose="00000500000000000000" pitchFamily="2" charset="0"/>
              </a:rPr>
              <a:t>, R., &amp; van Benthem, M. (2024). Maatschappelijke kostprijs van netcongestie. </a:t>
            </a:r>
            <a:r>
              <a:rPr lang="nl-NL" sz="750" dirty="0" err="1">
                <a:latin typeface="Poppins" panose="00000500000000000000" pitchFamily="2" charset="0"/>
                <a:cs typeface="Poppins" panose="00000500000000000000" pitchFamily="2" charset="0"/>
              </a:rPr>
              <a:t>Ecorys</a:t>
            </a:r>
            <a:r>
              <a:rPr lang="nl-NL" sz="750" dirty="0">
                <a:latin typeface="Poppins" panose="00000500000000000000" pitchFamily="2" charset="0"/>
                <a:cs typeface="Poppins" panose="00000500000000000000" pitchFamily="2" charset="0"/>
              </a:rPr>
              <a:t>. Geraadpleegd via: </a:t>
            </a:r>
            <a:r>
              <a:rPr lang="nl-NL" sz="750" dirty="0">
                <a:latin typeface="Poppins" panose="00000500000000000000" pitchFamily="2" charset="0"/>
                <a:cs typeface="Poppins" panose="00000500000000000000" pitchFamily="2" charset="0"/>
                <a:hlinkClick r:id="rId19"/>
              </a:rPr>
              <a:t>https://www.ecorys.com/app/uploads/2019/02/Maatschappelijke-kostprijs-van-netcongestie-2024.pdf</a:t>
            </a:r>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 </a:t>
            </a:r>
          </a:p>
          <a:p>
            <a:r>
              <a:rPr lang="nl-NL" sz="750" dirty="0">
                <a:latin typeface="Poppins" panose="00000500000000000000" pitchFamily="2" charset="0"/>
                <a:cs typeface="Poppins" panose="00000500000000000000" pitchFamily="2" charset="0"/>
              </a:rPr>
              <a:t>TKI Urban Energy – Flexibiliteit in de gebouwde omgeving: wegwijzer voor ondernemers 2021 - </a:t>
            </a:r>
            <a:r>
              <a:rPr lang="nl-NL" sz="750" dirty="0">
                <a:latin typeface="Poppins" panose="00000500000000000000" pitchFamily="2" charset="0"/>
                <a:cs typeface="Poppins" panose="00000500000000000000" pitchFamily="2" charset="0"/>
                <a:hlinkClick r:id="rId7"/>
              </a:rPr>
              <a:t>https://topsectorenergie.nl/documents/834/2021-DNV_GL_TNO-Flexibiliteit_in_de_gebouwde_omgeving_Feb2021_5yADe0C.pdf</a:t>
            </a:r>
            <a:r>
              <a:rPr lang="nl-NL" sz="750" dirty="0">
                <a:latin typeface="Poppins" panose="00000500000000000000" pitchFamily="2" charset="0"/>
                <a:cs typeface="Poppins" panose="00000500000000000000" pitchFamily="2" charset="0"/>
              </a:rPr>
              <a:t> </a:t>
            </a:r>
          </a:p>
          <a:p>
            <a:endParaRPr lang="nl-NL" sz="750" dirty="0">
              <a:latin typeface="Poppins" panose="00000500000000000000" pitchFamily="2" charset="0"/>
              <a:cs typeface="Poppins" panose="00000500000000000000" pitchFamily="2" charset="0"/>
            </a:endParaRPr>
          </a:p>
          <a:p>
            <a:r>
              <a:rPr lang="nl-NL" sz="750" dirty="0">
                <a:latin typeface="Poppins" panose="00000500000000000000" pitchFamily="2" charset="0"/>
                <a:cs typeface="Poppins" panose="00000500000000000000" pitchFamily="2" charset="0"/>
              </a:rPr>
              <a:t>Gebruikte iconen zijn afkomstig van </a:t>
            </a:r>
            <a:r>
              <a:rPr lang="nl-NL" sz="750" dirty="0">
                <a:latin typeface="Poppins" panose="00000500000000000000" pitchFamily="2" charset="0"/>
                <a:cs typeface="Poppins" panose="00000500000000000000" pitchFamily="2" charset="0"/>
                <a:hlinkClick r:id="rId20"/>
              </a:rPr>
              <a:t>www.businessmodellab.nl</a:t>
            </a:r>
            <a:r>
              <a:rPr lang="nl-NL" sz="750" dirty="0">
                <a:latin typeface="Poppins" panose="00000500000000000000" pitchFamily="2" charset="0"/>
                <a:cs typeface="Poppins" panose="00000500000000000000" pitchFamily="2" charset="0"/>
              </a:rPr>
              <a:t>; Kusters, B. &amp; Willemse, J.J.W. </a:t>
            </a:r>
          </a:p>
          <a:p>
            <a:endParaRPr lang="nl-NL" sz="750" dirty="0"/>
          </a:p>
        </p:txBody>
      </p:sp>
      <p:sp>
        <p:nvSpPr>
          <p:cNvPr id="12" name="Rechthoek 11">
            <a:extLst>
              <a:ext uri="{FF2B5EF4-FFF2-40B4-BE49-F238E27FC236}">
                <a16:creationId xmlns:a16="http://schemas.microsoft.com/office/drawing/2014/main" id="{8910E920-8445-4C74-8E3F-175B7AFB1AFA}"/>
              </a:ext>
            </a:extLst>
          </p:cNvPr>
          <p:cNvSpPr/>
          <p:nvPr/>
        </p:nvSpPr>
        <p:spPr>
          <a:xfrm>
            <a:off x="155998" y="1034906"/>
            <a:ext cx="11880001" cy="4635787"/>
          </a:xfrm>
          <a:prstGeom prst="rect">
            <a:avLst/>
          </a:prstGeom>
          <a:no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4299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827FC-D6FB-CD64-BAD5-C02B1A098AD3}"/>
            </a:ext>
          </a:extLst>
        </p:cNvPr>
        <p:cNvGrpSpPr/>
        <p:nvPr/>
      </p:nvGrpSpPr>
      <p:grpSpPr>
        <a:xfrm>
          <a:off x="0" y="0"/>
          <a:ext cx="0" cy="0"/>
          <a:chOff x="0" y="0"/>
          <a:chExt cx="0" cy="0"/>
        </a:xfrm>
      </p:grpSpPr>
      <p:sp>
        <p:nvSpPr>
          <p:cNvPr id="3" name="Onderbalk LG">
            <a:extLst>
              <a:ext uri="{FF2B5EF4-FFF2-40B4-BE49-F238E27FC236}">
                <a16:creationId xmlns:a16="http://schemas.microsoft.com/office/drawing/2014/main" id="{F227D909-AC2F-1E23-9790-FF5C191805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8362689" y="2864107"/>
            <a:ext cx="127518" cy="7531104"/>
          </a:xfrm>
          <a:prstGeom prst="rect">
            <a:avLst/>
          </a:prstGeom>
          <a:solidFill>
            <a:srgbClr val="00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a:extLst>
              <a:ext uri="{FF2B5EF4-FFF2-40B4-BE49-F238E27FC236}">
                <a16:creationId xmlns:a16="http://schemas.microsoft.com/office/drawing/2014/main" id="{E03F812D-9DF5-9BEB-1313-3F97038AE40F}"/>
              </a:ext>
            </a:extLst>
          </p:cNvPr>
          <p:cNvSpPr/>
          <p:nvPr/>
        </p:nvSpPr>
        <p:spPr>
          <a:xfrm>
            <a:off x="156000" y="2075450"/>
            <a:ext cx="3780000" cy="432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0638B"/>
                </a:solidFill>
                <a:latin typeface="Poppins" panose="00000500000000000000" pitchFamily="2" charset="0"/>
                <a:cs typeface="Poppins" panose="00000500000000000000" pitchFamily="2" charset="0"/>
              </a:rPr>
              <a:t>Netcongestie</a:t>
            </a:r>
            <a:br>
              <a:rPr lang="nl-NL" sz="1200" dirty="0">
                <a:solidFill>
                  <a:srgbClr val="00638B"/>
                </a:solidFill>
                <a:latin typeface="Poppins" panose="00000500000000000000" pitchFamily="2" charset="0"/>
                <a:cs typeface="Poppins" panose="00000500000000000000" pitchFamily="2" charset="0"/>
              </a:rPr>
            </a:br>
            <a:r>
              <a:rPr lang="nl-NL" sz="1200" i="1" dirty="0">
                <a:solidFill>
                  <a:srgbClr val="00638B"/>
                </a:solidFill>
                <a:latin typeface="Poppins" panose="00000500000000000000" pitchFamily="2" charset="0"/>
                <a:cs typeface="Poppins" panose="00000500000000000000" pitchFamily="2" charset="0"/>
              </a:rPr>
              <a:t>Meer gelijktijdige vraag dan capaciteit op het net</a:t>
            </a:r>
          </a:p>
          <a:p>
            <a:pPr algn="ctr"/>
            <a:endParaRPr lang="nl-NL" sz="1200" i="1" dirty="0">
              <a:solidFill>
                <a:schemeClr val="tx1"/>
              </a:solidFill>
              <a:latin typeface="Poppins" panose="00000500000000000000" pitchFamily="2" charset="0"/>
              <a:cs typeface="Poppins" panose="00000500000000000000" pitchFamily="2" charset="0"/>
            </a:endParaRPr>
          </a:p>
          <a:p>
            <a:pPr algn="ctr"/>
            <a:r>
              <a:rPr lang="nl-NL" sz="1200" dirty="0">
                <a:solidFill>
                  <a:schemeClr val="tx1"/>
                </a:solidFill>
                <a:latin typeface="Poppins" panose="00000500000000000000" pitchFamily="2" charset="0"/>
                <a:cs typeface="Poppins" panose="00000500000000000000" pitchFamily="2" charset="0"/>
              </a:rPr>
              <a:t>Het probleem dat je als bedrijf kan ervaren is dat je wil uitbreiden, processen elektrificeren of laadpalen plaatst, echter kan de netbeheerder geen zwaardere aansluiting leveren waardoor de groei stagneert. Dit zien we ook terug bij bedrijventerreinen, waar een nieuw bedrijf überhaupt geen netaansluiting kan krijgen op dit moment en achteraan een wachtlijst komt.</a:t>
            </a:r>
          </a:p>
          <a:p>
            <a:pPr algn="ctr"/>
            <a:endParaRPr lang="nl-NL" sz="1200" i="1" dirty="0">
              <a:solidFill>
                <a:schemeClr val="tx1"/>
              </a:solidFill>
              <a:latin typeface="Poppins" panose="00000500000000000000" pitchFamily="2" charset="0"/>
              <a:cs typeface="Poppins" panose="00000500000000000000" pitchFamily="2" charset="0"/>
            </a:endParaRPr>
          </a:p>
          <a:p>
            <a:pPr algn="ctr"/>
            <a:r>
              <a:rPr lang="nl-NL" sz="1200" dirty="0">
                <a:solidFill>
                  <a:schemeClr val="tx1"/>
                </a:solidFill>
                <a:latin typeface="Poppins" panose="00000500000000000000" pitchFamily="2" charset="0"/>
                <a:cs typeface="Poppins" panose="00000500000000000000" pitchFamily="2" charset="0"/>
              </a:rPr>
              <a:t>In de logistieke sector speelt het overstappen van fossiele brandstof naar elektrisch rijden. Deze transitie heeft een grote impact op een laad-infrastructuur die moet komen, waarbij de voertuigen vaak ook gelijktijdig moeten laden. Bij de meeste bedrijven(terreinen) past dit niet op de huidige netaansluiting, dus dient er gezocht te worden naar een andere oplossing.</a:t>
            </a:r>
          </a:p>
        </p:txBody>
      </p:sp>
      <p:sp>
        <p:nvSpPr>
          <p:cNvPr id="5" name="Rechthoek 4">
            <a:extLst>
              <a:ext uri="{FF2B5EF4-FFF2-40B4-BE49-F238E27FC236}">
                <a16:creationId xmlns:a16="http://schemas.microsoft.com/office/drawing/2014/main" id="{32E1090C-9D78-89D5-99C1-4A766C889A2B}"/>
              </a:ext>
            </a:extLst>
          </p:cNvPr>
          <p:cNvSpPr/>
          <p:nvPr/>
        </p:nvSpPr>
        <p:spPr>
          <a:xfrm>
            <a:off x="4206000" y="2075450"/>
            <a:ext cx="3780000" cy="432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0638B"/>
                </a:solidFill>
                <a:latin typeface="Poppins" panose="00000500000000000000" pitchFamily="2" charset="0"/>
                <a:cs typeface="Poppins" panose="00000500000000000000" pitchFamily="2" charset="0"/>
              </a:rPr>
              <a:t>Duurzaamheidsdoelstellingen &amp; wetgeving </a:t>
            </a:r>
          </a:p>
          <a:p>
            <a:pPr algn="ctr"/>
            <a:r>
              <a:rPr lang="nl-NL" sz="1200" i="1" dirty="0">
                <a:solidFill>
                  <a:srgbClr val="00638B"/>
                </a:solidFill>
                <a:latin typeface="Poppins" panose="00000500000000000000" pitchFamily="2" charset="0"/>
                <a:cs typeface="Poppins" panose="00000500000000000000" pitchFamily="2" charset="0"/>
              </a:rPr>
              <a:t>De institutionele context</a:t>
            </a:r>
          </a:p>
          <a:p>
            <a:pPr algn="ctr"/>
            <a:endParaRPr lang="nl-NL" sz="1200" i="1" dirty="0">
              <a:solidFill>
                <a:schemeClr val="tx1"/>
              </a:solidFill>
              <a:latin typeface="Poppins" panose="00000500000000000000" pitchFamily="2" charset="0"/>
              <a:cs typeface="Poppins" panose="00000500000000000000" pitchFamily="2" charset="0"/>
            </a:endParaRPr>
          </a:p>
          <a:p>
            <a:pPr algn="ctr"/>
            <a:r>
              <a:rPr lang="nl-NL" sz="1200" dirty="0">
                <a:solidFill>
                  <a:schemeClr val="tx1"/>
                </a:solidFill>
                <a:latin typeface="Poppins" panose="00000500000000000000" pitchFamily="2" charset="0"/>
                <a:cs typeface="Poppins" panose="00000500000000000000" pitchFamily="2" charset="0"/>
              </a:rPr>
              <a:t>Er zijn scherpe CO2-reductiedoelen (zowel nationaal als Europees) en een mogelijke verplichting voor een energiebesparingsplicht, informatieplicht, </a:t>
            </a:r>
            <a:r>
              <a:rPr lang="nl-NL" sz="1200" dirty="0" err="1">
                <a:solidFill>
                  <a:schemeClr val="tx1"/>
                </a:solidFill>
                <a:latin typeface="Poppins" panose="00000500000000000000" pitchFamily="2" charset="0"/>
                <a:cs typeface="Poppins" panose="00000500000000000000" pitchFamily="2" charset="0"/>
              </a:rPr>
              <a:t>onderzoeksplicht</a:t>
            </a:r>
            <a:r>
              <a:rPr lang="nl-NL" sz="1200" dirty="0">
                <a:solidFill>
                  <a:schemeClr val="tx1"/>
                </a:solidFill>
                <a:latin typeface="Poppins" panose="00000500000000000000" pitchFamily="2" charset="0"/>
                <a:cs typeface="Poppins" panose="00000500000000000000" pitchFamily="2" charset="0"/>
              </a:rPr>
              <a:t> of een EED-auditplicht (bekijk </a:t>
            </a:r>
            <a:r>
              <a:rPr lang="nl-NL" sz="1200" dirty="0">
                <a:solidFill>
                  <a:schemeClr val="tx1"/>
                </a:solidFill>
                <a:latin typeface="Poppins" panose="00000500000000000000" pitchFamily="2" charset="0"/>
                <a:cs typeface="Poppins" panose="00000500000000000000" pitchFamily="2" charset="0"/>
                <a:hlinkClick r:id="rId2"/>
              </a:rPr>
              <a:t>deze pagina </a:t>
            </a:r>
            <a:r>
              <a:rPr lang="nl-NL" sz="1200" dirty="0">
                <a:solidFill>
                  <a:schemeClr val="tx1"/>
                </a:solidFill>
                <a:latin typeface="Poppins" panose="00000500000000000000" pitchFamily="2" charset="0"/>
                <a:cs typeface="Poppins" panose="00000500000000000000" pitchFamily="2" charset="0"/>
              </a:rPr>
              <a:t>van het RVO voor meer informatie), </a:t>
            </a:r>
            <a:r>
              <a:rPr lang="nl-NL" sz="1200">
                <a:solidFill>
                  <a:schemeClr val="tx1"/>
                </a:solidFill>
                <a:latin typeface="Poppins" panose="00000500000000000000" pitchFamily="2" charset="0"/>
                <a:cs typeface="Poppins" panose="00000500000000000000" pitchFamily="2" charset="0"/>
              </a:rPr>
              <a:t>waardoor stilstaan </a:t>
            </a:r>
            <a:r>
              <a:rPr lang="nl-NL" sz="1200" dirty="0">
                <a:solidFill>
                  <a:schemeClr val="tx1"/>
                </a:solidFill>
                <a:latin typeface="Poppins" panose="00000500000000000000" pitchFamily="2" charset="0"/>
                <a:cs typeface="Poppins" panose="00000500000000000000" pitchFamily="2" charset="0"/>
              </a:rPr>
              <a:t>en afwachten geen optie is.</a:t>
            </a:r>
          </a:p>
          <a:p>
            <a:pPr algn="ctr"/>
            <a:endParaRPr lang="nl-NL" sz="1200" dirty="0">
              <a:solidFill>
                <a:schemeClr val="tx1"/>
              </a:solidFill>
              <a:latin typeface="Poppins" panose="00000500000000000000" pitchFamily="2" charset="0"/>
              <a:cs typeface="Poppins" panose="00000500000000000000" pitchFamily="2" charset="0"/>
            </a:endParaRPr>
          </a:p>
          <a:p>
            <a:pPr algn="ctr"/>
            <a:r>
              <a:rPr lang="nl-NL" sz="1200" dirty="0">
                <a:solidFill>
                  <a:schemeClr val="tx1"/>
                </a:solidFill>
                <a:latin typeface="Poppins" panose="00000500000000000000" pitchFamily="2" charset="0"/>
                <a:cs typeface="Poppins" panose="00000500000000000000" pitchFamily="2" charset="0"/>
              </a:rPr>
              <a:t>Denk hierbij aan een productiebedrijf (bijvoorbeeld een metaalverwerkend bedrijf) dat de CO2-uitstoot drastisch moet verlagen en zoekt naar alternatieven voor gasgestookte processen, zoals elektrificatie of groene waterstof.</a:t>
            </a:r>
          </a:p>
          <a:p>
            <a:pPr algn="ctr"/>
            <a:endParaRPr lang="nl-NL" sz="1200" dirty="0">
              <a:solidFill>
                <a:schemeClr val="tx1"/>
              </a:solidFill>
              <a:latin typeface="Poppins" panose="00000500000000000000" pitchFamily="2" charset="0"/>
              <a:cs typeface="Poppins" panose="00000500000000000000" pitchFamily="2" charset="0"/>
            </a:endParaRPr>
          </a:p>
          <a:p>
            <a:pPr algn="ctr"/>
            <a:endParaRPr lang="nl-NL" sz="1200" dirty="0">
              <a:solidFill>
                <a:schemeClr val="tx1"/>
              </a:solidFill>
              <a:latin typeface="Poppins" panose="00000500000000000000" pitchFamily="2" charset="0"/>
              <a:cs typeface="Poppins" panose="00000500000000000000" pitchFamily="2" charset="0"/>
            </a:endParaRPr>
          </a:p>
          <a:p>
            <a:pPr algn="ctr"/>
            <a:endParaRPr lang="nl-NL" sz="1200" dirty="0">
              <a:solidFill>
                <a:schemeClr val="tx1"/>
              </a:solidFill>
              <a:latin typeface="Poppins" panose="00000500000000000000" pitchFamily="2" charset="0"/>
              <a:cs typeface="Poppins" panose="00000500000000000000" pitchFamily="2" charset="0"/>
            </a:endParaRPr>
          </a:p>
          <a:p>
            <a:pPr algn="ctr"/>
            <a:endParaRPr lang="nl-NL" sz="1200" dirty="0">
              <a:solidFill>
                <a:schemeClr val="tx1"/>
              </a:solidFill>
              <a:latin typeface="Poppins" panose="00000500000000000000" pitchFamily="2" charset="0"/>
              <a:cs typeface="Poppins" panose="00000500000000000000" pitchFamily="2" charset="0"/>
            </a:endParaRPr>
          </a:p>
        </p:txBody>
      </p:sp>
      <p:sp>
        <p:nvSpPr>
          <p:cNvPr id="6" name="Rechthoek 5">
            <a:extLst>
              <a:ext uri="{FF2B5EF4-FFF2-40B4-BE49-F238E27FC236}">
                <a16:creationId xmlns:a16="http://schemas.microsoft.com/office/drawing/2014/main" id="{18841526-FD58-56FF-5E3B-517F31561267}"/>
              </a:ext>
            </a:extLst>
          </p:cNvPr>
          <p:cNvSpPr/>
          <p:nvPr/>
        </p:nvSpPr>
        <p:spPr>
          <a:xfrm>
            <a:off x="8256000" y="2075450"/>
            <a:ext cx="3780000" cy="432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solidFill>
                  <a:srgbClr val="00638B"/>
                </a:solidFill>
                <a:latin typeface="Poppins" panose="00000500000000000000" pitchFamily="2" charset="0"/>
                <a:cs typeface="Poppins" panose="00000500000000000000" pitchFamily="2" charset="0"/>
              </a:rPr>
              <a:t>Volatiele en hoge energieprijzen</a:t>
            </a:r>
          </a:p>
          <a:p>
            <a:pPr algn="ctr"/>
            <a:r>
              <a:rPr lang="nl-NL" sz="1200" i="1" dirty="0">
                <a:solidFill>
                  <a:srgbClr val="00638B"/>
                </a:solidFill>
                <a:latin typeface="Poppins" panose="00000500000000000000" pitchFamily="2" charset="0"/>
                <a:cs typeface="Poppins" panose="00000500000000000000" pitchFamily="2" charset="0"/>
              </a:rPr>
              <a:t>Prijswisselingen in de praktijk</a:t>
            </a:r>
          </a:p>
          <a:p>
            <a:pPr algn="ctr"/>
            <a:endParaRPr lang="nl-NL" sz="1200" dirty="0">
              <a:solidFill>
                <a:schemeClr val="tx1"/>
              </a:solidFill>
              <a:latin typeface="Poppins" panose="00000500000000000000" pitchFamily="2" charset="0"/>
              <a:cs typeface="Poppins" panose="00000500000000000000" pitchFamily="2" charset="0"/>
            </a:endParaRPr>
          </a:p>
          <a:p>
            <a:pPr algn="ctr"/>
            <a:r>
              <a:rPr lang="nl-NL" sz="1200" dirty="0">
                <a:solidFill>
                  <a:schemeClr val="tx1"/>
                </a:solidFill>
                <a:latin typeface="Poppins" panose="00000500000000000000" pitchFamily="2" charset="0"/>
                <a:cs typeface="Poppins" panose="00000500000000000000" pitchFamily="2" charset="0"/>
              </a:rPr>
              <a:t>Bedrijfsvoering is afhankelijk van een onvoorspelbare energiemarkt (en afhankelijk van jouw situatie, kun je hier wel of niet flexibel in zijn). Mogelijke prijspieken kunnen een directe impact hebben op de winstgevendheid.</a:t>
            </a:r>
          </a:p>
          <a:p>
            <a:pPr algn="ctr"/>
            <a:endParaRPr lang="nl-NL" sz="1200" dirty="0">
              <a:solidFill>
                <a:schemeClr val="tx1"/>
              </a:solidFill>
              <a:latin typeface="Poppins" panose="00000500000000000000" pitchFamily="2" charset="0"/>
              <a:cs typeface="Poppins" panose="00000500000000000000" pitchFamily="2" charset="0"/>
            </a:endParaRPr>
          </a:p>
          <a:p>
            <a:pPr algn="ctr"/>
            <a:r>
              <a:rPr lang="nl-NL" sz="1200" dirty="0">
                <a:solidFill>
                  <a:schemeClr val="tx1"/>
                </a:solidFill>
                <a:latin typeface="Poppins" panose="00000500000000000000" pitchFamily="2" charset="0"/>
                <a:cs typeface="Poppins" panose="00000500000000000000" pitchFamily="2" charset="0"/>
              </a:rPr>
              <a:t>Denk hierbij aan bijvoorbeeld vries- en koelhuizen, die een hoog en constant energieverbruik hebben en daardoor kwetsbaar zijn voor prijsschommelingen (maar binnen de eigen bedrijfsvoering wel kunnen schuiven door handig om te gaan met de marges van het koelen).</a:t>
            </a:r>
          </a:p>
          <a:p>
            <a:pPr algn="ctr"/>
            <a:endParaRPr lang="nl-NL" sz="1200" dirty="0">
              <a:solidFill>
                <a:schemeClr val="tx1"/>
              </a:solidFill>
              <a:latin typeface="Poppins" panose="00000500000000000000" pitchFamily="2" charset="0"/>
              <a:cs typeface="Poppins" panose="00000500000000000000" pitchFamily="2" charset="0"/>
            </a:endParaRPr>
          </a:p>
          <a:p>
            <a:pPr algn="ctr"/>
            <a:endParaRPr lang="nl-NL" sz="1200" dirty="0">
              <a:solidFill>
                <a:schemeClr val="tx1"/>
              </a:solidFill>
              <a:latin typeface="Poppins" panose="00000500000000000000" pitchFamily="2" charset="0"/>
              <a:cs typeface="Poppins" panose="00000500000000000000" pitchFamily="2" charset="0"/>
            </a:endParaRPr>
          </a:p>
          <a:p>
            <a:pPr algn="ctr"/>
            <a:endParaRPr lang="nl-NL" sz="1200" dirty="0">
              <a:solidFill>
                <a:schemeClr val="tx1"/>
              </a:solidFill>
              <a:latin typeface="Poppins" panose="00000500000000000000" pitchFamily="2" charset="0"/>
              <a:cs typeface="Poppins" panose="00000500000000000000" pitchFamily="2" charset="0"/>
            </a:endParaRPr>
          </a:p>
          <a:p>
            <a:pPr algn="ctr"/>
            <a:endParaRPr lang="nl-NL" sz="1200" dirty="0">
              <a:solidFill>
                <a:schemeClr val="tx1"/>
              </a:solidFill>
              <a:latin typeface="Poppins" panose="00000500000000000000" pitchFamily="2" charset="0"/>
              <a:cs typeface="Poppins" panose="00000500000000000000" pitchFamily="2" charset="0"/>
            </a:endParaRPr>
          </a:p>
        </p:txBody>
      </p:sp>
      <p:sp>
        <p:nvSpPr>
          <p:cNvPr id="7" name="Ondertitel">
            <a:extLst>
              <a:ext uri="{FF2B5EF4-FFF2-40B4-BE49-F238E27FC236}">
                <a16:creationId xmlns:a16="http://schemas.microsoft.com/office/drawing/2014/main" id="{48DDF7B7-5B15-1152-9232-63A1888AD4C5}"/>
              </a:ext>
            </a:extLst>
          </p:cNvPr>
          <p:cNvSpPr/>
          <p:nvPr/>
        </p:nvSpPr>
        <p:spPr>
          <a:xfrm>
            <a:off x="156000" y="942378"/>
            <a:ext cx="11880000" cy="1009700"/>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rgbClr val="00638B"/>
                </a:solidFill>
                <a:latin typeface="Poppins" panose="00000500000000000000" pitchFamily="2" charset="0"/>
                <a:cs typeface="Poppins" panose="00000500000000000000" pitchFamily="2" charset="0"/>
              </a:rPr>
              <a:t>Voor veel Nederlandse bedrijven is de energietransitie geen keuze meer, maar een noodzaak. Om deze noodzaak tastbaar te maken, worden onderstaand drie voorbeelden gegeven van de huidige realiteit, waar bedrijven mee te maken hebben.</a:t>
            </a:r>
          </a:p>
        </p:txBody>
      </p:sp>
      <p:sp>
        <p:nvSpPr>
          <p:cNvPr id="2" name="Titel">
            <a:extLst>
              <a:ext uri="{FF2B5EF4-FFF2-40B4-BE49-F238E27FC236}">
                <a16:creationId xmlns:a16="http://schemas.microsoft.com/office/drawing/2014/main" id="{0E0F209E-E37D-B664-FC43-315C4BA1B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156000" y="164582"/>
            <a:ext cx="11880000" cy="654424"/>
          </a:xfrm>
          <a:prstGeom prst="rect">
            <a:avLst/>
          </a:prstGeom>
          <a:solidFill>
            <a:srgbClr val="00638B"/>
          </a:solidFill>
          <a:ln w="38100">
            <a:solidFill>
              <a:srgbClr val="00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CB7D"/>
                </a:solidFill>
                <a:latin typeface="Poppins" panose="00000500000000000000" pitchFamily="2" charset="0"/>
                <a:cs typeface="Poppins" panose="00000500000000000000" pitchFamily="2" charset="0"/>
              </a:rPr>
              <a:t>De </a:t>
            </a:r>
            <a:r>
              <a:rPr lang="en-US" sz="2400" dirty="0" err="1">
                <a:solidFill>
                  <a:srgbClr val="00CB7D"/>
                </a:solidFill>
                <a:latin typeface="Poppins" panose="00000500000000000000" pitchFamily="2" charset="0"/>
                <a:cs typeface="Poppins" panose="00000500000000000000" pitchFamily="2" charset="0"/>
              </a:rPr>
              <a:t>uitdaging</a:t>
            </a:r>
            <a:r>
              <a:rPr lang="en-US" sz="2400" dirty="0">
                <a:solidFill>
                  <a:srgbClr val="00CB7D"/>
                </a:solidFill>
                <a:latin typeface="Poppins" panose="00000500000000000000" pitchFamily="2" charset="0"/>
                <a:cs typeface="Poppins" panose="00000500000000000000" pitchFamily="2" charset="0"/>
              </a:rPr>
              <a:t> – </a:t>
            </a:r>
            <a:r>
              <a:rPr lang="en-US" sz="2400" dirty="0" err="1">
                <a:solidFill>
                  <a:srgbClr val="00CB7D"/>
                </a:solidFill>
                <a:latin typeface="Poppins" panose="00000500000000000000" pitchFamily="2" charset="0"/>
                <a:cs typeface="Poppins" panose="00000500000000000000" pitchFamily="2" charset="0"/>
              </a:rPr>
              <a:t>Waarom</a:t>
            </a:r>
            <a:r>
              <a:rPr lang="en-US" sz="2400" dirty="0">
                <a:solidFill>
                  <a:srgbClr val="00CB7D"/>
                </a:solidFill>
                <a:latin typeface="Poppins" panose="00000500000000000000" pitchFamily="2" charset="0"/>
                <a:cs typeface="Poppins" panose="00000500000000000000" pitchFamily="2" charset="0"/>
              </a:rPr>
              <a:t> nu </a:t>
            </a:r>
            <a:r>
              <a:rPr lang="en-US" sz="2400" dirty="0" err="1">
                <a:solidFill>
                  <a:srgbClr val="00CB7D"/>
                </a:solidFill>
                <a:latin typeface="Poppins" panose="00000500000000000000" pitchFamily="2" charset="0"/>
                <a:cs typeface="Poppins" panose="00000500000000000000" pitchFamily="2" charset="0"/>
              </a:rPr>
              <a:t>handelen</a:t>
            </a:r>
            <a:r>
              <a:rPr lang="en-US" sz="2400" dirty="0">
                <a:solidFill>
                  <a:srgbClr val="00CB7D"/>
                </a:solidFill>
                <a:latin typeface="Poppins" panose="00000500000000000000" pitchFamily="2" charset="0"/>
                <a:cs typeface="Poppins" panose="00000500000000000000" pitchFamily="2" charset="0"/>
              </a:rPr>
              <a:t>?</a:t>
            </a:r>
          </a:p>
        </p:txBody>
      </p:sp>
      <p:pic>
        <p:nvPicPr>
          <p:cNvPr id="2052" name="Picture 4">
            <a:extLst>
              <a:ext uri="{FF2B5EF4-FFF2-40B4-BE49-F238E27FC236}">
                <a16:creationId xmlns:a16="http://schemas.microsoft.com/office/drawing/2014/main" id="{74D12F5F-B439-1F1D-1207-199973096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6000" y="5432829"/>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descr="Afbeelding met Graphics, Lettertype, schermopname, symbool&#10;&#10;Door AI gegenereerde inhoud is mogelijk onjuist.">
            <a:extLst>
              <a:ext uri="{FF2B5EF4-FFF2-40B4-BE49-F238E27FC236}">
                <a16:creationId xmlns:a16="http://schemas.microsoft.com/office/drawing/2014/main" id="{94387C70-8836-6567-C558-C79F71742F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1250" y="5612829"/>
            <a:ext cx="648000" cy="648000"/>
          </a:xfrm>
          <a:prstGeom prst="rect">
            <a:avLst/>
          </a:prstGeom>
        </p:spPr>
      </p:pic>
    </p:spTree>
    <p:extLst>
      <p:ext uri="{BB962C8B-B14F-4D97-AF65-F5344CB8AC3E}">
        <p14:creationId xmlns:p14="http://schemas.microsoft.com/office/powerpoint/2010/main" val="375390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2C198-226F-4C7E-9610-694DE6B3B629}"/>
            </a:ext>
          </a:extLst>
        </p:cNvPr>
        <p:cNvGrpSpPr/>
        <p:nvPr/>
      </p:nvGrpSpPr>
      <p:grpSpPr>
        <a:xfrm>
          <a:off x="0" y="0"/>
          <a:ext cx="0" cy="0"/>
          <a:chOff x="0" y="0"/>
          <a:chExt cx="0" cy="0"/>
        </a:xfrm>
      </p:grpSpPr>
      <p:sp>
        <p:nvSpPr>
          <p:cNvPr id="3" name="Onderbalk LG">
            <a:extLst>
              <a:ext uri="{FF2B5EF4-FFF2-40B4-BE49-F238E27FC236}">
                <a16:creationId xmlns:a16="http://schemas.microsoft.com/office/drawing/2014/main" id="{057F75CC-F407-C1B4-175E-73B3ADB0EC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8362689" y="2864107"/>
            <a:ext cx="127518" cy="7531104"/>
          </a:xfrm>
          <a:prstGeom prst="rect">
            <a:avLst/>
          </a:prstGeom>
          <a:solidFill>
            <a:srgbClr val="00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ndertitel">
            <a:extLst>
              <a:ext uri="{FF2B5EF4-FFF2-40B4-BE49-F238E27FC236}">
                <a16:creationId xmlns:a16="http://schemas.microsoft.com/office/drawing/2014/main" id="{53AD4FEE-9792-5F98-CC53-B4946E5A1D4D}"/>
              </a:ext>
            </a:extLst>
          </p:cNvPr>
          <p:cNvSpPr/>
          <p:nvPr/>
        </p:nvSpPr>
        <p:spPr>
          <a:xfrm>
            <a:off x="156000" y="946150"/>
            <a:ext cx="6536900" cy="5143500"/>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638B"/>
                </a:solidFill>
                <a:latin typeface="Poppins" panose="00000500000000000000" pitchFamily="2" charset="0"/>
                <a:cs typeface="Poppins" panose="00000500000000000000" pitchFamily="2" charset="0"/>
              </a:rPr>
              <a:t>Binnen EIGEN wordt de volgende definitie van een Smart Energy Hub gehanteerd (deze definitie is iets korter samengevat, maar de onderbouwing voor de definitie is terug te vinden binnen het document </a:t>
            </a:r>
            <a:r>
              <a:rPr lang="nl-NL" sz="1600" b="1" dirty="0">
                <a:solidFill>
                  <a:srgbClr val="00638B"/>
                </a:solidFill>
                <a:latin typeface="Poppins" panose="00000500000000000000" pitchFamily="2" charset="0"/>
                <a:cs typeface="Poppins" panose="00000500000000000000" pitchFamily="2" charset="0"/>
                <a:hlinkClick r:id="rId2"/>
              </a:rPr>
              <a:t>definitie Smart Energy Hub</a:t>
            </a:r>
            <a:r>
              <a:rPr lang="nl-NL" sz="1600" dirty="0">
                <a:solidFill>
                  <a:srgbClr val="00638B"/>
                </a:solidFill>
                <a:latin typeface="Poppins" panose="00000500000000000000" pitchFamily="2" charset="0"/>
                <a:cs typeface="Poppins" panose="00000500000000000000" pitchFamily="2" charset="0"/>
              </a:rPr>
              <a:t>):</a:t>
            </a:r>
          </a:p>
          <a:p>
            <a:pPr algn="ctr"/>
            <a:endParaRPr lang="nl-NL" sz="1600" dirty="0">
              <a:solidFill>
                <a:srgbClr val="00638B"/>
              </a:solidFill>
              <a:latin typeface="Poppins" panose="00000500000000000000" pitchFamily="2" charset="0"/>
              <a:cs typeface="Poppins" panose="00000500000000000000" pitchFamily="2" charset="0"/>
            </a:endParaRPr>
          </a:p>
          <a:p>
            <a:pPr algn="ctr"/>
            <a:r>
              <a:rPr lang="nl-NL" sz="1600" dirty="0">
                <a:solidFill>
                  <a:schemeClr val="tx1"/>
                </a:solidFill>
                <a:latin typeface="Poppins" panose="00000500000000000000" pitchFamily="2" charset="0"/>
                <a:cs typeface="Poppins" panose="00000500000000000000" pitchFamily="2" charset="0"/>
              </a:rPr>
              <a:t>“</a:t>
            </a:r>
            <a:r>
              <a:rPr lang="nl-NL" sz="1600" i="1" dirty="0">
                <a:solidFill>
                  <a:schemeClr val="tx1"/>
                </a:solidFill>
                <a:latin typeface="Poppins" panose="00000500000000000000" pitchFamily="2" charset="0"/>
                <a:cs typeface="Poppins" panose="00000500000000000000" pitchFamily="2" charset="0"/>
              </a:rPr>
              <a:t>Een Smart Energy Hub is een samenwerking tussen actoren (bedrijven, energiecoöperatie, bewoners, kantooreigenaren, parkmanagement voor een bedrijventerrein, etc.) om de verduurzaming van energieopwekking en energieconsumptie in een specifiek gebied mogelijk te maken. De samenwerking omvat een organisatievorm voor de ontwikkeling en exploitatie van de Smart Energy Hub, maar daarnaast ook afspraken over het verdienmodel en afspraken met de netbeheerder over contractuele voorwaarden.”</a:t>
            </a:r>
          </a:p>
        </p:txBody>
      </p:sp>
      <p:sp>
        <p:nvSpPr>
          <p:cNvPr id="2" name="Titel">
            <a:extLst>
              <a:ext uri="{FF2B5EF4-FFF2-40B4-BE49-F238E27FC236}">
                <a16:creationId xmlns:a16="http://schemas.microsoft.com/office/drawing/2014/main" id="{E65359E2-CF09-2574-495A-5EBDEFCF4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156000" y="164582"/>
            <a:ext cx="11880000" cy="654424"/>
          </a:xfrm>
          <a:prstGeom prst="rect">
            <a:avLst/>
          </a:prstGeom>
          <a:solidFill>
            <a:srgbClr val="00638B"/>
          </a:solidFill>
          <a:ln w="38100">
            <a:solidFill>
              <a:srgbClr val="00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CB7D"/>
                </a:solidFill>
                <a:latin typeface="Poppins" panose="00000500000000000000" pitchFamily="2" charset="0"/>
                <a:cs typeface="Poppins" panose="00000500000000000000" pitchFamily="2" charset="0"/>
              </a:rPr>
              <a:t>Een </a:t>
            </a:r>
            <a:r>
              <a:rPr lang="en-US" sz="2400" dirty="0" err="1">
                <a:solidFill>
                  <a:srgbClr val="00CB7D"/>
                </a:solidFill>
                <a:latin typeface="Poppins" panose="00000500000000000000" pitchFamily="2" charset="0"/>
                <a:cs typeface="Poppins" panose="00000500000000000000" pitchFamily="2" charset="0"/>
              </a:rPr>
              <a:t>oplossing</a:t>
            </a:r>
            <a:r>
              <a:rPr lang="en-US" sz="2400" dirty="0">
                <a:solidFill>
                  <a:srgbClr val="00CB7D"/>
                </a:solidFill>
                <a:latin typeface="Poppins" panose="00000500000000000000" pitchFamily="2" charset="0"/>
                <a:cs typeface="Poppins" panose="00000500000000000000" pitchFamily="2" charset="0"/>
              </a:rPr>
              <a:t> – Wat is </a:t>
            </a:r>
            <a:r>
              <a:rPr lang="en-US" sz="2400" dirty="0" err="1">
                <a:solidFill>
                  <a:srgbClr val="00CB7D"/>
                </a:solidFill>
                <a:latin typeface="Poppins" panose="00000500000000000000" pitchFamily="2" charset="0"/>
                <a:cs typeface="Poppins" panose="00000500000000000000" pitchFamily="2" charset="0"/>
              </a:rPr>
              <a:t>een</a:t>
            </a:r>
            <a:r>
              <a:rPr lang="en-US" sz="2400" dirty="0">
                <a:solidFill>
                  <a:srgbClr val="00CB7D"/>
                </a:solidFill>
                <a:latin typeface="Poppins" panose="00000500000000000000" pitchFamily="2" charset="0"/>
                <a:cs typeface="Poppins" panose="00000500000000000000" pitchFamily="2" charset="0"/>
              </a:rPr>
              <a:t> energy hub?</a:t>
            </a:r>
          </a:p>
        </p:txBody>
      </p:sp>
      <p:pic>
        <p:nvPicPr>
          <p:cNvPr id="8" name="Afbeelding 7" descr="Afbeelding met tekst, diagram, Lettertype, lijn&#10;&#10;Door AI gegenereerde inhoud is mogelijk onjuist.">
            <a:extLst>
              <a:ext uri="{FF2B5EF4-FFF2-40B4-BE49-F238E27FC236}">
                <a16:creationId xmlns:a16="http://schemas.microsoft.com/office/drawing/2014/main" id="{A5523576-ADDD-26AE-996A-8EEA7EC2C8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1250" y="1537900"/>
            <a:ext cx="5040000" cy="4043839"/>
          </a:xfrm>
          <a:prstGeom prst="rect">
            <a:avLst/>
          </a:prstGeom>
          <a:noFill/>
          <a:ln w="38100">
            <a:solidFill>
              <a:srgbClr val="FFC800"/>
            </a:solidFill>
          </a:ln>
        </p:spPr>
      </p:pic>
      <p:sp>
        <p:nvSpPr>
          <p:cNvPr id="9" name="Ondertitel">
            <a:extLst>
              <a:ext uri="{FF2B5EF4-FFF2-40B4-BE49-F238E27FC236}">
                <a16:creationId xmlns:a16="http://schemas.microsoft.com/office/drawing/2014/main" id="{F334C59E-9BD0-2521-E05F-4F7A32DFD34E}"/>
              </a:ext>
            </a:extLst>
          </p:cNvPr>
          <p:cNvSpPr/>
          <p:nvPr/>
        </p:nvSpPr>
        <p:spPr>
          <a:xfrm>
            <a:off x="6934302" y="5549944"/>
            <a:ext cx="5076000" cy="3048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i="1" dirty="0">
                <a:solidFill>
                  <a:srgbClr val="00638B"/>
                </a:solidFill>
                <a:latin typeface="Poppins" panose="00000500000000000000" pitchFamily="2" charset="0"/>
                <a:cs typeface="Poppins" panose="00000500000000000000" pitchFamily="2" charset="0"/>
              </a:rPr>
              <a:t>Illustratie vanuit </a:t>
            </a:r>
            <a:r>
              <a:rPr lang="nl-NL" sz="1400" b="1" i="1" dirty="0">
                <a:solidFill>
                  <a:srgbClr val="00638B"/>
                </a:solidFill>
                <a:latin typeface="Poppins" panose="00000500000000000000" pitchFamily="2" charset="0"/>
                <a:cs typeface="Poppins" panose="00000500000000000000" pitchFamily="2" charset="0"/>
                <a:hlinkClick r:id="rId2"/>
              </a:rPr>
              <a:t>MOOI EIGEN</a:t>
            </a:r>
            <a:endParaRPr lang="nl-NL" sz="1400" b="1" i="1" dirty="0">
              <a:solidFill>
                <a:schemeClr val="tx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83452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D0361-B325-DEE9-F7B4-A650295BE8B1}"/>
            </a:ext>
          </a:extLst>
        </p:cNvPr>
        <p:cNvGrpSpPr/>
        <p:nvPr/>
      </p:nvGrpSpPr>
      <p:grpSpPr>
        <a:xfrm>
          <a:off x="0" y="0"/>
          <a:ext cx="0" cy="0"/>
          <a:chOff x="0" y="0"/>
          <a:chExt cx="0" cy="0"/>
        </a:xfrm>
      </p:grpSpPr>
      <p:pic>
        <p:nvPicPr>
          <p:cNvPr id="1030" name="Picture 6">
            <a:extLst>
              <a:ext uri="{FF2B5EF4-FFF2-40B4-BE49-F238E27FC236}">
                <a16:creationId xmlns:a16="http://schemas.microsoft.com/office/drawing/2014/main" id="{3C3F4B13-8A18-EBD9-7CD7-BA415652B3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000" y="4431801"/>
            <a:ext cx="1080000" cy="1080000"/>
          </a:xfrm>
          <a:prstGeom prst="rect">
            <a:avLst/>
          </a:prstGeom>
          <a:noFill/>
          <a:extLst>
            <a:ext uri="{909E8E84-426E-40DD-AFC4-6F175D3DCCD1}">
              <a14:hiddenFill xmlns:a14="http://schemas.microsoft.com/office/drawing/2010/main">
                <a:solidFill>
                  <a:srgbClr val="FFFFFF"/>
                </a:solidFill>
              </a14:hiddenFill>
            </a:ext>
          </a:extLst>
        </p:spPr>
      </p:pic>
      <p:sp>
        <p:nvSpPr>
          <p:cNvPr id="3" name="Onderbalk LG">
            <a:extLst>
              <a:ext uri="{FF2B5EF4-FFF2-40B4-BE49-F238E27FC236}">
                <a16:creationId xmlns:a16="http://schemas.microsoft.com/office/drawing/2014/main" id="{A877F2B8-F1A6-449C-AB5D-A206361999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8362689" y="2864107"/>
            <a:ext cx="127518" cy="7531104"/>
          </a:xfrm>
          <a:prstGeom prst="rect">
            <a:avLst/>
          </a:prstGeom>
          <a:solidFill>
            <a:srgbClr val="00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a:extLst>
              <a:ext uri="{FF2B5EF4-FFF2-40B4-BE49-F238E27FC236}">
                <a16:creationId xmlns:a16="http://schemas.microsoft.com/office/drawing/2014/main" id="{C182B7C9-F9EC-A03E-B6F0-DBC9A7C6580F}"/>
              </a:ext>
            </a:extLst>
          </p:cNvPr>
          <p:cNvSpPr/>
          <p:nvPr/>
        </p:nvSpPr>
        <p:spPr>
          <a:xfrm>
            <a:off x="156000" y="2247401"/>
            <a:ext cx="2880000" cy="216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638B"/>
                </a:solidFill>
                <a:latin typeface="Poppins" panose="00000500000000000000" pitchFamily="2" charset="0"/>
                <a:cs typeface="Poppins" panose="00000500000000000000" pitchFamily="2" charset="0"/>
              </a:rPr>
              <a:t>Congestiemanagement-hubs:</a:t>
            </a:r>
          </a:p>
          <a:p>
            <a:pPr algn="ctr"/>
            <a:endParaRPr lang="nl-NL" sz="1400" dirty="0">
              <a:solidFill>
                <a:schemeClr val="tx1"/>
              </a:solidFill>
              <a:latin typeface="Poppins" panose="00000500000000000000" pitchFamily="2" charset="0"/>
              <a:cs typeface="Poppins" panose="00000500000000000000" pitchFamily="2" charset="0"/>
            </a:endParaRPr>
          </a:p>
          <a:p>
            <a:pPr algn="ctr"/>
            <a:r>
              <a:rPr lang="nl-NL" sz="1400" dirty="0">
                <a:solidFill>
                  <a:schemeClr val="tx1"/>
                </a:solidFill>
                <a:latin typeface="Poppins" panose="00000500000000000000" pitchFamily="2" charset="0"/>
                <a:cs typeface="Poppins" panose="00000500000000000000" pitchFamily="2" charset="0"/>
              </a:rPr>
              <a:t>Focus op het oplossen van netcongestie door lokaal vraag en aanbod te balanceren met slimme software (of een gedeelde batterij)</a:t>
            </a:r>
          </a:p>
        </p:txBody>
      </p:sp>
      <p:sp>
        <p:nvSpPr>
          <p:cNvPr id="7" name="Ondertitel">
            <a:extLst>
              <a:ext uri="{FF2B5EF4-FFF2-40B4-BE49-F238E27FC236}">
                <a16:creationId xmlns:a16="http://schemas.microsoft.com/office/drawing/2014/main" id="{E7B1864C-8B0C-06D3-D954-28B69B54F83A}"/>
              </a:ext>
            </a:extLst>
          </p:cNvPr>
          <p:cNvSpPr/>
          <p:nvPr/>
        </p:nvSpPr>
        <p:spPr>
          <a:xfrm>
            <a:off x="156000" y="942378"/>
            <a:ext cx="11880000" cy="1125722"/>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638B"/>
                </a:solidFill>
                <a:latin typeface="Poppins" panose="00000500000000000000" pitchFamily="2" charset="0"/>
                <a:cs typeface="Poppins" panose="00000500000000000000" pitchFamily="2" charset="0"/>
              </a:rPr>
              <a:t>Binnen de energy hubs zijn verschillende archetypen, dan wel mogelijkheden. Deze mogelijkheden leven niet exclusief van elkaar, maar kunnen ook gecombineerd worden. Om het hierin eenvoudiger te maken kan er op hoofdniveau gedacht worden aan de volgende mogelijkheden die specifieke doelstellingen hebben:</a:t>
            </a:r>
          </a:p>
        </p:txBody>
      </p:sp>
      <p:sp>
        <p:nvSpPr>
          <p:cNvPr id="9" name="Rechthoek 8">
            <a:extLst>
              <a:ext uri="{FF2B5EF4-FFF2-40B4-BE49-F238E27FC236}">
                <a16:creationId xmlns:a16="http://schemas.microsoft.com/office/drawing/2014/main" id="{148624AB-7F09-C472-39A8-BCB496B69A1F}"/>
              </a:ext>
            </a:extLst>
          </p:cNvPr>
          <p:cNvSpPr/>
          <p:nvPr/>
        </p:nvSpPr>
        <p:spPr>
          <a:xfrm>
            <a:off x="3137250" y="3210600"/>
            <a:ext cx="2880000" cy="216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638B"/>
                </a:solidFill>
                <a:latin typeface="Poppins" panose="00000500000000000000" pitchFamily="2" charset="0"/>
                <a:cs typeface="Poppins" panose="00000500000000000000" pitchFamily="2" charset="0"/>
              </a:rPr>
              <a:t>Duurzame opwek &amp; eigen gebruik hubs:</a:t>
            </a:r>
          </a:p>
          <a:p>
            <a:pPr algn="ctr"/>
            <a:endParaRPr lang="nl-NL" sz="1400" dirty="0">
              <a:solidFill>
                <a:schemeClr val="tx1"/>
              </a:solidFill>
              <a:latin typeface="Poppins" panose="00000500000000000000" pitchFamily="2" charset="0"/>
              <a:cs typeface="Poppins" panose="00000500000000000000" pitchFamily="2" charset="0"/>
            </a:endParaRPr>
          </a:p>
          <a:p>
            <a:pPr algn="ctr"/>
            <a:r>
              <a:rPr lang="nl-NL" sz="1400" dirty="0">
                <a:solidFill>
                  <a:schemeClr val="tx1"/>
                </a:solidFill>
                <a:latin typeface="Poppins" panose="00000500000000000000" pitchFamily="2" charset="0"/>
                <a:cs typeface="Poppins" panose="00000500000000000000" pitchFamily="2" charset="0"/>
              </a:rPr>
              <a:t>Focus op het maximaliseren van het gebruik van lokaal opgewekte duurzame energie (zoals zon- of windenergie).</a:t>
            </a:r>
          </a:p>
          <a:p>
            <a:pPr algn="ctr"/>
            <a:endParaRPr lang="nl-NL" sz="1400" dirty="0">
              <a:solidFill>
                <a:schemeClr val="tx1"/>
              </a:solidFill>
              <a:latin typeface="Poppins" panose="00000500000000000000" pitchFamily="2" charset="0"/>
              <a:cs typeface="Poppins" panose="00000500000000000000" pitchFamily="2" charset="0"/>
            </a:endParaRPr>
          </a:p>
          <a:p>
            <a:pPr algn="ctr"/>
            <a:endParaRPr lang="nl-NL" sz="1400" dirty="0">
              <a:solidFill>
                <a:schemeClr val="tx1"/>
              </a:solidFill>
              <a:latin typeface="Poppins" panose="00000500000000000000" pitchFamily="2" charset="0"/>
              <a:cs typeface="Poppins" panose="00000500000000000000" pitchFamily="2" charset="0"/>
            </a:endParaRPr>
          </a:p>
        </p:txBody>
      </p:sp>
      <p:sp>
        <p:nvSpPr>
          <p:cNvPr id="10" name="Rechthoek 9">
            <a:extLst>
              <a:ext uri="{FF2B5EF4-FFF2-40B4-BE49-F238E27FC236}">
                <a16:creationId xmlns:a16="http://schemas.microsoft.com/office/drawing/2014/main" id="{B7598AA6-4407-3E30-88F0-7273DC9ED7CD}"/>
              </a:ext>
            </a:extLst>
          </p:cNvPr>
          <p:cNvSpPr/>
          <p:nvPr/>
        </p:nvSpPr>
        <p:spPr>
          <a:xfrm>
            <a:off x="6174750" y="2247401"/>
            <a:ext cx="2880000" cy="216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638B"/>
                </a:solidFill>
                <a:latin typeface="Poppins" panose="00000500000000000000" pitchFamily="2" charset="0"/>
                <a:cs typeface="Poppins" panose="00000500000000000000" pitchFamily="2" charset="0"/>
              </a:rPr>
              <a:t>Mobiliteitshubs:</a:t>
            </a:r>
          </a:p>
          <a:p>
            <a:pPr algn="ctr"/>
            <a:endParaRPr lang="nl-NL" sz="1400" dirty="0">
              <a:solidFill>
                <a:schemeClr val="tx1"/>
              </a:solidFill>
              <a:latin typeface="Poppins" panose="00000500000000000000" pitchFamily="2" charset="0"/>
              <a:cs typeface="Poppins" panose="00000500000000000000" pitchFamily="2" charset="0"/>
            </a:endParaRPr>
          </a:p>
          <a:p>
            <a:pPr algn="ctr"/>
            <a:r>
              <a:rPr lang="nl-NL" sz="1400" dirty="0">
                <a:solidFill>
                  <a:schemeClr val="tx1"/>
                </a:solidFill>
                <a:latin typeface="Poppins" panose="00000500000000000000" pitchFamily="2" charset="0"/>
                <a:cs typeface="Poppins" panose="00000500000000000000" pitchFamily="2" charset="0"/>
              </a:rPr>
              <a:t>Focus op elektrificatie van wagenparken met slimme, gedeelde en eventueel Vehicle-</a:t>
            </a:r>
            <a:r>
              <a:rPr lang="nl-NL" sz="1400" dirty="0" err="1">
                <a:solidFill>
                  <a:schemeClr val="tx1"/>
                </a:solidFill>
                <a:latin typeface="Poppins" panose="00000500000000000000" pitchFamily="2" charset="0"/>
                <a:cs typeface="Poppins" panose="00000500000000000000" pitchFamily="2" charset="0"/>
              </a:rPr>
              <a:t>to</a:t>
            </a:r>
            <a:r>
              <a:rPr lang="nl-NL" sz="1400" dirty="0">
                <a:solidFill>
                  <a:schemeClr val="tx1"/>
                </a:solidFill>
                <a:latin typeface="Poppins" panose="00000500000000000000" pitchFamily="2" charset="0"/>
                <a:cs typeface="Poppins" panose="00000500000000000000" pitchFamily="2" charset="0"/>
              </a:rPr>
              <a:t>-</a:t>
            </a:r>
            <a:r>
              <a:rPr lang="nl-NL" sz="1400" dirty="0" err="1">
                <a:solidFill>
                  <a:schemeClr val="tx1"/>
                </a:solidFill>
                <a:latin typeface="Poppins" panose="00000500000000000000" pitchFamily="2" charset="0"/>
                <a:cs typeface="Poppins" panose="00000500000000000000" pitchFamily="2" charset="0"/>
              </a:rPr>
              <a:t>grid</a:t>
            </a:r>
            <a:r>
              <a:rPr lang="nl-NL" sz="1400" dirty="0">
                <a:solidFill>
                  <a:schemeClr val="tx1"/>
                </a:solidFill>
                <a:latin typeface="Poppins" panose="00000500000000000000" pitchFamily="2" charset="0"/>
                <a:cs typeface="Poppins" panose="00000500000000000000" pitchFamily="2" charset="0"/>
              </a:rPr>
              <a:t>( V2G) technologie.</a:t>
            </a:r>
          </a:p>
          <a:p>
            <a:pPr algn="ctr"/>
            <a:endParaRPr lang="nl-NL" sz="1400" dirty="0">
              <a:solidFill>
                <a:schemeClr val="tx1"/>
              </a:solidFill>
              <a:latin typeface="Poppins" panose="00000500000000000000" pitchFamily="2" charset="0"/>
              <a:cs typeface="Poppins" panose="00000500000000000000" pitchFamily="2" charset="0"/>
            </a:endParaRPr>
          </a:p>
          <a:p>
            <a:pPr algn="ctr"/>
            <a:endParaRPr lang="nl-NL" sz="1400" dirty="0">
              <a:solidFill>
                <a:schemeClr val="tx1"/>
              </a:solidFill>
              <a:latin typeface="Poppins" panose="00000500000000000000" pitchFamily="2" charset="0"/>
              <a:cs typeface="Poppins" panose="00000500000000000000" pitchFamily="2" charset="0"/>
            </a:endParaRPr>
          </a:p>
        </p:txBody>
      </p:sp>
      <p:sp>
        <p:nvSpPr>
          <p:cNvPr id="11" name="Rechthoek 10">
            <a:extLst>
              <a:ext uri="{FF2B5EF4-FFF2-40B4-BE49-F238E27FC236}">
                <a16:creationId xmlns:a16="http://schemas.microsoft.com/office/drawing/2014/main" id="{7B293F7A-6A70-1BE4-E3E7-3A7665BB4B41}"/>
              </a:ext>
            </a:extLst>
          </p:cNvPr>
          <p:cNvSpPr/>
          <p:nvPr/>
        </p:nvSpPr>
        <p:spPr>
          <a:xfrm>
            <a:off x="9156000" y="3210600"/>
            <a:ext cx="2880000" cy="216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dirty="0">
                <a:solidFill>
                  <a:srgbClr val="00638B"/>
                </a:solidFill>
                <a:latin typeface="Poppins" panose="00000500000000000000" pitchFamily="2" charset="0"/>
                <a:cs typeface="Poppins" panose="00000500000000000000" pitchFamily="2" charset="0"/>
              </a:rPr>
              <a:t>Multi-commodity hubs:</a:t>
            </a:r>
          </a:p>
          <a:p>
            <a:pPr algn="ctr"/>
            <a:endParaRPr lang="nl-NL" sz="1400" dirty="0">
              <a:solidFill>
                <a:schemeClr val="tx1"/>
              </a:solidFill>
              <a:latin typeface="Poppins" panose="00000500000000000000" pitchFamily="2" charset="0"/>
              <a:cs typeface="Poppins" panose="00000500000000000000" pitchFamily="2" charset="0"/>
            </a:endParaRPr>
          </a:p>
          <a:p>
            <a:pPr algn="ctr"/>
            <a:r>
              <a:rPr lang="nl-NL" sz="1400" dirty="0">
                <a:solidFill>
                  <a:schemeClr val="tx1"/>
                </a:solidFill>
                <a:latin typeface="Poppins" panose="00000500000000000000" pitchFamily="2" charset="0"/>
                <a:cs typeface="Poppins" panose="00000500000000000000" pitchFamily="2" charset="0"/>
              </a:rPr>
              <a:t>Focus op het converteren van elektriciteit naar andere energiedragers (zoals bijvoorbeeld groene waterstof of warmte).</a:t>
            </a:r>
          </a:p>
          <a:p>
            <a:pPr algn="ctr"/>
            <a:endParaRPr lang="nl-NL" sz="1400" dirty="0">
              <a:solidFill>
                <a:schemeClr val="tx1"/>
              </a:solidFill>
              <a:latin typeface="Poppins" panose="00000500000000000000" pitchFamily="2" charset="0"/>
              <a:cs typeface="Poppins" panose="00000500000000000000" pitchFamily="2" charset="0"/>
            </a:endParaRPr>
          </a:p>
          <a:p>
            <a:pPr algn="ctr"/>
            <a:endParaRPr lang="nl-NL" sz="1400" dirty="0">
              <a:solidFill>
                <a:schemeClr val="tx1"/>
              </a:solidFill>
              <a:latin typeface="Poppins" panose="00000500000000000000" pitchFamily="2" charset="0"/>
              <a:cs typeface="Poppins" panose="00000500000000000000" pitchFamily="2" charset="0"/>
            </a:endParaRPr>
          </a:p>
        </p:txBody>
      </p:sp>
      <p:sp>
        <p:nvSpPr>
          <p:cNvPr id="12" name="Ondertitel">
            <a:extLst>
              <a:ext uri="{FF2B5EF4-FFF2-40B4-BE49-F238E27FC236}">
                <a16:creationId xmlns:a16="http://schemas.microsoft.com/office/drawing/2014/main" id="{55E688FA-79BB-90D5-FEF8-4BD79EE0856E}"/>
              </a:ext>
            </a:extLst>
          </p:cNvPr>
          <p:cNvSpPr/>
          <p:nvPr/>
        </p:nvSpPr>
        <p:spPr>
          <a:xfrm>
            <a:off x="156000" y="5549901"/>
            <a:ext cx="11880000" cy="900000"/>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sz="1400" dirty="0">
              <a:solidFill>
                <a:srgbClr val="00638B"/>
              </a:solidFill>
              <a:latin typeface="Poppins" panose="00000500000000000000" pitchFamily="2" charset="0"/>
              <a:cs typeface="Poppins" panose="00000500000000000000" pitchFamily="2" charset="0"/>
            </a:endParaRPr>
          </a:p>
          <a:p>
            <a:pPr algn="ctr"/>
            <a:r>
              <a:rPr lang="nl-NL" sz="1400" dirty="0">
                <a:solidFill>
                  <a:srgbClr val="00638B"/>
                </a:solidFill>
                <a:latin typeface="Poppins" panose="00000500000000000000" pitchFamily="2" charset="0"/>
                <a:cs typeface="Poppins" panose="00000500000000000000" pitchFamily="2" charset="0"/>
              </a:rPr>
              <a:t>Bovenstaand is een greep uit wat er mogelijk is op hoofdniveau. </a:t>
            </a:r>
            <a:br>
              <a:rPr lang="nl-NL" sz="1400" dirty="0">
                <a:solidFill>
                  <a:srgbClr val="00638B"/>
                </a:solidFill>
                <a:latin typeface="Poppins" panose="00000500000000000000" pitchFamily="2" charset="0"/>
                <a:cs typeface="Poppins" panose="00000500000000000000" pitchFamily="2" charset="0"/>
              </a:rPr>
            </a:br>
            <a:r>
              <a:rPr lang="nl-NL" sz="1400" dirty="0">
                <a:solidFill>
                  <a:srgbClr val="00638B"/>
                </a:solidFill>
                <a:latin typeface="Poppins" panose="00000500000000000000" pitchFamily="2" charset="0"/>
                <a:cs typeface="Poppins" panose="00000500000000000000" pitchFamily="2" charset="0"/>
              </a:rPr>
              <a:t>Wil je nog iets meer de diepte in duiken? Kijk dan even naar bijvoorbeeld de rapportage van </a:t>
            </a:r>
            <a:r>
              <a:rPr lang="nl-NL" sz="1400" b="1" dirty="0">
                <a:solidFill>
                  <a:srgbClr val="00638B"/>
                </a:solidFill>
                <a:latin typeface="Poppins" panose="00000500000000000000" pitchFamily="2" charset="0"/>
                <a:cs typeface="Poppins" panose="00000500000000000000" pitchFamily="2" charset="0"/>
                <a:hlinkClick r:id="rId4"/>
              </a:rPr>
              <a:t>Royal </a:t>
            </a:r>
            <a:r>
              <a:rPr lang="nl-NL" sz="1400" b="1" dirty="0" err="1">
                <a:solidFill>
                  <a:srgbClr val="00638B"/>
                </a:solidFill>
                <a:latin typeface="Poppins" panose="00000500000000000000" pitchFamily="2" charset="0"/>
                <a:cs typeface="Poppins" panose="00000500000000000000" pitchFamily="2" charset="0"/>
                <a:hlinkClick r:id="rId4"/>
              </a:rPr>
              <a:t>Haskoning</a:t>
            </a:r>
            <a:r>
              <a:rPr lang="nl-NL" sz="1400" b="1" dirty="0">
                <a:solidFill>
                  <a:srgbClr val="00638B"/>
                </a:solidFill>
                <a:latin typeface="Poppins" panose="00000500000000000000" pitchFamily="2" charset="0"/>
                <a:cs typeface="Poppins" panose="00000500000000000000" pitchFamily="2" charset="0"/>
                <a:hlinkClick r:id="rId4"/>
              </a:rPr>
              <a:t> DHV</a:t>
            </a:r>
            <a:r>
              <a:rPr lang="nl-NL" sz="1400" dirty="0">
                <a:solidFill>
                  <a:srgbClr val="00638B"/>
                </a:solidFill>
                <a:latin typeface="Poppins" panose="00000500000000000000" pitchFamily="2" charset="0"/>
                <a:cs typeface="Poppins" panose="00000500000000000000" pitchFamily="2" charset="0"/>
              </a:rPr>
              <a:t>.</a:t>
            </a:r>
          </a:p>
          <a:p>
            <a:pPr algn="ctr"/>
            <a:endParaRPr lang="nl-NL" sz="1400" dirty="0">
              <a:solidFill>
                <a:srgbClr val="00638B"/>
              </a:solidFill>
              <a:latin typeface="Poppins" panose="00000500000000000000" pitchFamily="2" charset="0"/>
              <a:cs typeface="Poppins" panose="00000500000000000000" pitchFamily="2" charset="0"/>
            </a:endParaRPr>
          </a:p>
        </p:txBody>
      </p:sp>
      <p:sp>
        <p:nvSpPr>
          <p:cNvPr id="2" name="Titel">
            <a:extLst>
              <a:ext uri="{FF2B5EF4-FFF2-40B4-BE49-F238E27FC236}">
                <a16:creationId xmlns:a16="http://schemas.microsoft.com/office/drawing/2014/main" id="{B214CA44-CDC7-48C8-2836-9780CEA0C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156000" y="164582"/>
            <a:ext cx="11880000" cy="654424"/>
          </a:xfrm>
          <a:prstGeom prst="rect">
            <a:avLst/>
          </a:prstGeom>
          <a:solidFill>
            <a:srgbClr val="00638B"/>
          </a:solidFill>
          <a:ln w="38100">
            <a:solidFill>
              <a:srgbClr val="00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CB7D"/>
                </a:solidFill>
                <a:latin typeface="Poppins" panose="00000500000000000000" pitchFamily="2" charset="0"/>
                <a:cs typeface="Poppins" panose="00000500000000000000" pitchFamily="2" charset="0"/>
              </a:rPr>
              <a:t>Een </a:t>
            </a:r>
            <a:r>
              <a:rPr lang="en-US" sz="2400" dirty="0" err="1">
                <a:solidFill>
                  <a:srgbClr val="00CB7D"/>
                </a:solidFill>
                <a:latin typeface="Poppins" panose="00000500000000000000" pitchFamily="2" charset="0"/>
                <a:cs typeface="Poppins" panose="00000500000000000000" pitchFamily="2" charset="0"/>
              </a:rPr>
              <a:t>oplossing</a:t>
            </a:r>
            <a:r>
              <a:rPr lang="en-US" sz="2400" dirty="0">
                <a:solidFill>
                  <a:srgbClr val="00CB7D"/>
                </a:solidFill>
                <a:latin typeface="Poppins" panose="00000500000000000000" pitchFamily="2" charset="0"/>
                <a:cs typeface="Poppins" panose="00000500000000000000" pitchFamily="2" charset="0"/>
              </a:rPr>
              <a:t> – Wat is </a:t>
            </a:r>
            <a:r>
              <a:rPr lang="en-US" sz="2400" dirty="0" err="1">
                <a:solidFill>
                  <a:srgbClr val="00CB7D"/>
                </a:solidFill>
                <a:latin typeface="Poppins" panose="00000500000000000000" pitchFamily="2" charset="0"/>
                <a:cs typeface="Poppins" panose="00000500000000000000" pitchFamily="2" charset="0"/>
              </a:rPr>
              <a:t>een</a:t>
            </a:r>
            <a:r>
              <a:rPr lang="en-US" sz="2400" dirty="0">
                <a:solidFill>
                  <a:srgbClr val="00CB7D"/>
                </a:solidFill>
                <a:latin typeface="Poppins" panose="00000500000000000000" pitchFamily="2" charset="0"/>
                <a:cs typeface="Poppins" panose="00000500000000000000" pitchFamily="2" charset="0"/>
              </a:rPr>
              <a:t> energy hub?</a:t>
            </a:r>
          </a:p>
        </p:txBody>
      </p:sp>
      <p:pic>
        <p:nvPicPr>
          <p:cNvPr id="1032" name="Picture 8">
            <a:extLst>
              <a:ext uri="{FF2B5EF4-FFF2-40B4-BE49-F238E27FC236}">
                <a16:creationId xmlns:a16="http://schemas.microsoft.com/office/drawing/2014/main" id="{AF196310-CC44-59AE-4469-8DDC7C30F1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250" y="2196601"/>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EC3989A6-374B-8073-F4B9-D362EE7817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6750" y="4535902"/>
            <a:ext cx="621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F587B5B3-CCB7-8604-1634-DBDE59213B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flipV="1">
            <a:off x="636375" y="4856702"/>
            <a:ext cx="621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98420F1-52F1-C60C-778C-292C0969D8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4500" y="2200205"/>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Afbeelding 13" descr="Afbeelding met Graphics, symbool, ontwerp, Lettertype&#10;&#10;Door AI gegenereerde inhoud is mogelijk onjuist.">
            <a:extLst>
              <a:ext uri="{FF2B5EF4-FFF2-40B4-BE49-F238E27FC236}">
                <a16:creationId xmlns:a16="http://schemas.microsoft.com/office/drawing/2014/main" id="{3AEAEFED-3581-BBAB-DE37-AA350B7100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56000" y="2106200"/>
            <a:ext cx="1080000" cy="1080000"/>
          </a:xfrm>
          <a:prstGeom prst="rect">
            <a:avLst/>
          </a:prstGeom>
        </p:spPr>
      </p:pic>
      <p:pic>
        <p:nvPicPr>
          <p:cNvPr id="1040" name="Picture 16">
            <a:extLst>
              <a:ext uri="{FF2B5EF4-FFF2-40B4-BE49-F238E27FC236}">
                <a16:creationId xmlns:a16="http://schemas.microsoft.com/office/drawing/2014/main" id="{7C83C329-D90A-B4F2-53A7-3BCCABFC19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7074750" y="4431801"/>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17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FDB75-39F9-F3DD-872A-66038CC9B83D}"/>
            </a:ext>
          </a:extLst>
        </p:cNvPr>
        <p:cNvGrpSpPr/>
        <p:nvPr/>
      </p:nvGrpSpPr>
      <p:grpSpPr>
        <a:xfrm>
          <a:off x="0" y="0"/>
          <a:ext cx="0" cy="0"/>
          <a:chOff x="0" y="0"/>
          <a:chExt cx="0" cy="0"/>
        </a:xfrm>
      </p:grpSpPr>
      <p:sp>
        <p:nvSpPr>
          <p:cNvPr id="3" name="Onderbalk LG">
            <a:extLst>
              <a:ext uri="{FF2B5EF4-FFF2-40B4-BE49-F238E27FC236}">
                <a16:creationId xmlns:a16="http://schemas.microsoft.com/office/drawing/2014/main" id="{02F01C1C-79C3-94F3-7320-314D0728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8362689" y="2864107"/>
            <a:ext cx="127518" cy="7531104"/>
          </a:xfrm>
          <a:prstGeom prst="rect">
            <a:avLst/>
          </a:prstGeom>
          <a:solidFill>
            <a:srgbClr val="00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hoek 3">
            <a:extLst>
              <a:ext uri="{FF2B5EF4-FFF2-40B4-BE49-F238E27FC236}">
                <a16:creationId xmlns:a16="http://schemas.microsoft.com/office/drawing/2014/main" id="{F0F20B74-0E0C-4C07-0D85-E76AA143C0BD}"/>
              </a:ext>
            </a:extLst>
          </p:cNvPr>
          <p:cNvSpPr/>
          <p:nvPr/>
        </p:nvSpPr>
        <p:spPr>
          <a:xfrm>
            <a:off x="156000" y="2247399"/>
            <a:ext cx="5760000" cy="414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dirty="0">
                <a:solidFill>
                  <a:srgbClr val="00638B"/>
                </a:solidFill>
                <a:latin typeface="Poppins" panose="00000500000000000000" pitchFamily="2" charset="0"/>
                <a:cs typeface="Poppins" panose="00000500000000000000" pitchFamily="2" charset="0"/>
              </a:rPr>
              <a:t>De pragmaticus </a:t>
            </a:r>
          </a:p>
          <a:p>
            <a:r>
              <a:rPr lang="nl-NL" sz="1400" dirty="0">
                <a:solidFill>
                  <a:srgbClr val="00638B"/>
                </a:solidFill>
                <a:latin typeface="Poppins" panose="00000500000000000000" pitchFamily="2" charset="0"/>
                <a:cs typeface="Poppins" panose="00000500000000000000" pitchFamily="2" charset="0"/>
              </a:rPr>
              <a:t>Gedreven door noodzaak voor het eigen bedrijf.</a:t>
            </a:r>
          </a:p>
          <a:p>
            <a:endParaRPr lang="nl-NL" sz="1400" dirty="0">
              <a:solidFill>
                <a:schemeClr val="tx1"/>
              </a:solidFill>
              <a:latin typeface="Poppins" panose="00000500000000000000" pitchFamily="2" charset="0"/>
              <a:cs typeface="Poppins" panose="00000500000000000000" pitchFamily="2" charset="0"/>
            </a:endParaRPr>
          </a:p>
          <a:p>
            <a:r>
              <a:rPr lang="nl-NL" sz="1400" i="1" dirty="0">
                <a:solidFill>
                  <a:schemeClr val="tx1"/>
                </a:solidFill>
                <a:latin typeface="Poppins" panose="00000500000000000000" pitchFamily="2" charset="0"/>
                <a:cs typeface="Poppins" panose="00000500000000000000" pitchFamily="2" charset="0"/>
              </a:rPr>
              <a:t>Situatie:</a:t>
            </a:r>
          </a:p>
          <a:p>
            <a:r>
              <a:rPr lang="nl-NL" sz="1400" dirty="0">
                <a:solidFill>
                  <a:schemeClr val="tx1"/>
                </a:solidFill>
                <a:latin typeface="Poppins" panose="00000500000000000000" pitchFamily="2" charset="0"/>
                <a:cs typeface="Poppins" panose="00000500000000000000" pitchFamily="2" charset="0"/>
              </a:rPr>
              <a:t>Je loopt als bedrijf tegen de grenzen van het net aan, waarbij de netcongestie jullie groeiambities blokkeert of je moet verduurzamen vanwege veranderende wetgeving, maar wordt daarin beperkt door de netaansluiting. Vanuit de huidige bedrijfsvoering is er een reden waarom je een verandering probeert te bewerkstelligen.</a:t>
            </a:r>
          </a:p>
          <a:p>
            <a:endParaRPr lang="nl-NL" sz="1400" dirty="0">
              <a:solidFill>
                <a:schemeClr val="tx1"/>
              </a:solidFill>
              <a:latin typeface="Poppins" panose="00000500000000000000" pitchFamily="2" charset="0"/>
              <a:cs typeface="Poppins" panose="00000500000000000000" pitchFamily="2" charset="0"/>
            </a:endParaRPr>
          </a:p>
          <a:p>
            <a:r>
              <a:rPr lang="nl-NL" sz="1400" i="1" dirty="0">
                <a:solidFill>
                  <a:schemeClr val="tx1"/>
                </a:solidFill>
                <a:latin typeface="Poppins" panose="00000500000000000000" pitchFamily="2" charset="0"/>
                <a:cs typeface="Poppins" panose="00000500000000000000" pitchFamily="2" charset="0"/>
              </a:rPr>
              <a:t>De hub als oplossing:</a:t>
            </a:r>
          </a:p>
          <a:p>
            <a:r>
              <a:rPr lang="nl-NL" sz="1400" dirty="0">
                <a:solidFill>
                  <a:schemeClr val="tx1"/>
                </a:solidFill>
                <a:latin typeface="Poppins" panose="00000500000000000000" pitchFamily="2" charset="0"/>
                <a:cs typeface="Poppins" panose="00000500000000000000" pitchFamily="2" charset="0"/>
              </a:rPr>
              <a:t>Deelname aan een energy hub geeft toegang tot een collectieve, grote ‘virtuele’ netaansluiting. Door vraag en aanbod slim te sturen, wordt het lokale net niet overbelast en kan je toch de nieuwe machines of laadpalen aansluiten. Er wordt door de hub een direct probleem dat je ervaart opgelost.</a:t>
            </a:r>
          </a:p>
        </p:txBody>
      </p:sp>
      <p:sp>
        <p:nvSpPr>
          <p:cNvPr id="7" name="Ondertitel">
            <a:extLst>
              <a:ext uri="{FF2B5EF4-FFF2-40B4-BE49-F238E27FC236}">
                <a16:creationId xmlns:a16="http://schemas.microsoft.com/office/drawing/2014/main" id="{087DF26F-8ED0-A622-A01E-10D022305298}"/>
              </a:ext>
            </a:extLst>
          </p:cNvPr>
          <p:cNvSpPr/>
          <p:nvPr/>
        </p:nvSpPr>
        <p:spPr>
          <a:xfrm>
            <a:off x="156000" y="942378"/>
            <a:ext cx="11880000" cy="1125722"/>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638B"/>
                </a:solidFill>
                <a:latin typeface="Poppins" panose="00000500000000000000" pitchFamily="2" charset="0"/>
                <a:cs typeface="Poppins" panose="00000500000000000000" pitchFamily="2" charset="0"/>
              </a:rPr>
              <a:t>Binnen deze </a:t>
            </a:r>
            <a:r>
              <a:rPr lang="nl-NL" sz="1600" dirty="0" err="1">
                <a:solidFill>
                  <a:srgbClr val="00638B"/>
                </a:solidFill>
                <a:latin typeface="Poppins" panose="00000500000000000000" pitchFamily="2" charset="0"/>
                <a:cs typeface="Poppins" panose="00000500000000000000" pitchFamily="2" charset="0"/>
              </a:rPr>
              <a:t>infographic</a:t>
            </a:r>
            <a:r>
              <a:rPr lang="nl-NL" sz="1600" dirty="0">
                <a:solidFill>
                  <a:srgbClr val="00638B"/>
                </a:solidFill>
                <a:latin typeface="Poppins" panose="00000500000000000000" pitchFamily="2" charset="0"/>
                <a:cs typeface="Poppins" panose="00000500000000000000" pitchFamily="2" charset="0"/>
              </a:rPr>
              <a:t> kijken we naar twee specifieke paden die je kan bewandelen om na te denken over een energy hub. Let wel, dit betekent niet dat er geen andere paden zijn. De situatie wordt eerst geschetst en vervolgens wordt gekeken waarom een energy hub als oplossing kan gelden. </a:t>
            </a:r>
          </a:p>
        </p:txBody>
      </p:sp>
      <p:sp>
        <p:nvSpPr>
          <p:cNvPr id="9" name="Rechthoek 8">
            <a:extLst>
              <a:ext uri="{FF2B5EF4-FFF2-40B4-BE49-F238E27FC236}">
                <a16:creationId xmlns:a16="http://schemas.microsoft.com/office/drawing/2014/main" id="{14DB48F9-8656-398C-8B59-FFC138FB6E5A}"/>
              </a:ext>
            </a:extLst>
          </p:cNvPr>
          <p:cNvSpPr/>
          <p:nvPr/>
        </p:nvSpPr>
        <p:spPr>
          <a:xfrm>
            <a:off x="6276000" y="2247401"/>
            <a:ext cx="5760000" cy="4139998"/>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nl-NL" sz="1400" dirty="0">
                <a:solidFill>
                  <a:srgbClr val="00638B"/>
                </a:solidFill>
                <a:latin typeface="Poppins" panose="00000500000000000000" pitchFamily="2" charset="0"/>
                <a:cs typeface="Poppins" panose="00000500000000000000" pitchFamily="2" charset="0"/>
              </a:rPr>
              <a:t>De visionair </a:t>
            </a:r>
            <a:br>
              <a:rPr lang="nl-NL" sz="1400" dirty="0">
                <a:solidFill>
                  <a:srgbClr val="00638B"/>
                </a:solidFill>
                <a:latin typeface="Poppins" panose="00000500000000000000" pitchFamily="2" charset="0"/>
                <a:cs typeface="Poppins" panose="00000500000000000000" pitchFamily="2" charset="0"/>
              </a:rPr>
            </a:br>
            <a:r>
              <a:rPr lang="nl-NL" sz="1400" dirty="0">
                <a:solidFill>
                  <a:srgbClr val="00638B"/>
                </a:solidFill>
                <a:latin typeface="Poppins" panose="00000500000000000000" pitchFamily="2" charset="0"/>
                <a:cs typeface="Poppins" panose="00000500000000000000" pitchFamily="2" charset="0"/>
              </a:rPr>
              <a:t>Gedreven door kansen in de markt.</a:t>
            </a:r>
          </a:p>
          <a:p>
            <a:pPr algn="r"/>
            <a:endParaRPr lang="nl-NL" sz="1400" dirty="0">
              <a:solidFill>
                <a:schemeClr val="tx1"/>
              </a:solidFill>
              <a:latin typeface="Poppins" panose="00000500000000000000" pitchFamily="2" charset="0"/>
              <a:cs typeface="Poppins" panose="00000500000000000000" pitchFamily="2" charset="0"/>
            </a:endParaRPr>
          </a:p>
          <a:p>
            <a:pPr algn="r"/>
            <a:r>
              <a:rPr lang="nl-NL" sz="1400" i="1" dirty="0">
                <a:solidFill>
                  <a:schemeClr val="tx1"/>
                </a:solidFill>
                <a:latin typeface="Poppins" panose="00000500000000000000" pitchFamily="2" charset="0"/>
                <a:cs typeface="Poppins" panose="00000500000000000000" pitchFamily="2" charset="0"/>
              </a:rPr>
              <a:t>Situatie</a:t>
            </a:r>
            <a:r>
              <a:rPr lang="nl-NL" sz="1400" dirty="0">
                <a:solidFill>
                  <a:schemeClr val="tx1"/>
                </a:solidFill>
                <a:latin typeface="Poppins" panose="00000500000000000000" pitchFamily="2" charset="0"/>
                <a:cs typeface="Poppins" panose="00000500000000000000" pitchFamily="2" charset="0"/>
              </a:rPr>
              <a:t>:</a:t>
            </a:r>
          </a:p>
          <a:p>
            <a:pPr algn="r"/>
            <a:r>
              <a:rPr lang="nl-NL" sz="1400" dirty="0">
                <a:solidFill>
                  <a:schemeClr val="tx1"/>
                </a:solidFill>
                <a:latin typeface="Poppins" panose="00000500000000000000" pitchFamily="2" charset="0"/>
                <a:cs typeface="Poppins" panose="00000500000000000000" pitchFamily="2" charset="0"/>
              </a:rPr>
              <a:t>Je ziet de kansen in de energietransitie of wil graag een stabiele toekomst met een duurzame bedrijfsvoering. </a:t>
            </a:r>
          </a:p>
          <a:p>
            <a:pPr algn="r"/>
            <a:r>
              <a:rPr lang="nl-NL" sz="1400" dirty="0">
                <a:solidFill>
                  <a:schemeClr val="tx1"/>
                </a:solidFill>
                <a:latin typeface="Poppins" panose="00000500000000000000" pitchFamily="2" charset="0"/>
                <a:cs typeface="Poppins" panose="00000500000000000000" pitchFamily="2" charset="0"/>
              </a:rPr>
              <a:t>Je hebt bijvoorbeeld een onbenut dakoppervlak </a:t>
            </a:r>
          </a:p>
          <a:p>
            <a:pPr algn="r"/>
            <a:r>
              <a:rPr lang="nl-NL" sz="1400" dirty="0">
                <a:solidFill>
                  <a:schemeClr val="tx1"/>
                </a:solidFill>
                <a:latin typeface="Poppins" panose="00000500000000000000" pitchFamily="2" charset="0"/>
                <a:cs typeface="Poppins" panose="00000500000000000000" pitchFamily="2" charset="0"/>
              </a:rPr>
              <a:t>of een overschot aan geproduceerde energie.</a:t>
            </a:r>
          </a:p>
          <a:p>
            <a:pPr algn="r"/>
            <a:endParaRPr lang="nl-NL" sz="1400" dirty="0">
              <a:solidFill>
                <a:schemeClr val="tx1"/>
              </a:solidFill>
              <a:latin typeface="Poppins" panose="00000500000000000000" pitchFamily="2" charset="0"/>
              <a:cs typeface="Poppins" panose="00000500000000000000" pitchFamily="2" charset="0"/>
            </a:endParaRPr>
          </a:p>
          <a:p>
            <a:pPr algn="r"/>
            <a:r>
              <a:rPr lang="nl-NL" sz="1400" i="1" dirty="0">
                <a:solidFill>
                  <a:schemeClr val="tx1"/>
                </a:solidFill>
                <a:latin typeface="Poppins" panose="00000500000000000000" pitchFamily="2" charset="0"/>
                <a:cs typeface="Poppins" panose="00000500000000000000" pitchFamily="2" charset="0"/>
              </a:rPr>
              <a:t>De hub als katalysator:</a:t>
            </a:r>
          </a:p>
          <a:p>
            <a:pPr algn="r"/>
            <a:r>
              <a:rPr lang="nl-NL" sz="1400" dirty="0">
                <a:solidFill>
                  <a:schemeClr val="tx1"/>
                </a:solidFill>
                <a:latin typeface="Poppins" panose="00000500000000000000" pitchFamily="2" charset="0"/>
                <a:cs typeface="Poppins" panose="00000500000000000000" pitchFamily="2" charset="0"/>
              </a:rPr>
              <a:t>De hub biedt een platform om overtollige </a:t>
            </a:r>
          </a:p>
          <a:p>
            <a:pPr algn="r"/>
            <a:r>
              <a:rPr lang="nl-NL" sz="1400" dirty="0">
                <a:solidFill>
                  <a:schemeClr val="tx1"/>
                </a:solidFill>
                <a:latin typeface="Poppins" panose="00000500000000000000" pitchFamily="2" charset="0"/>
                <a:cs typeface="Poppins" panose="00000500000000000000" pitchFamily="2" charset="0"/>
              </a:rPr>
              <a:t>zonne-energie te verkopen aan andere bedrijven </a:t>
            </a:r>
          </a:p>
          <a:p>
            <a:pPr algn="r"/>
            <a:r>
              <a:rPr lang="nl-NL" sz="1400" dirty="0">
                <a:solidFill>
                  <a:schemeClr val="tx1"/>
                </a:solidFill>
                <a:latin typeface="Poppins" panose="00000500000000000000" pitchFamily="2" charset="0"/>
                <a:cs typeface="Poppins" panose="00000500000000000000" pitchFamily="2" charset="0"/>
              </a:rPr>
              <a:t>of particulieren in de buurt, voor een betere prijs dan </a:t>
            </a:r>
            <a:r>
              <a:rPr lang="nl-NL" sz="1400" dirty="0" err="1">
                <a:solidFill>
                  <a:schemeClr val="tx1"/>
                </a:solidFill>
                <a:latin typeface="Poppins" panose="00000500000000000000" pitchFamily="2" charset="0"/>
                <a:cs typeface="Poppins" panose="00000500000000000000" pitchFamily="2" charset="0"/>
              </a:rPr>
              <a:t>teruglevering</a:t>
            </a:r>
            <a:r>
              <a:rPr lang="nl-NL" sz="1400" dirty="0">
                <a:solidFill>
                  <a:schemeClr val="tx1"/>
                </a:solidFill>
                <a:latin typeface="Poppins" panose="00000500000000000000" pitchFamily="2" charset="0"/>
                <a:cs typeface="Poppins" panose="00000500000000000000" pitchFamily="2" charset="0"/>
              </a:rPr>
              <a:t> aan het net. </a:t>
            </a:r>
          </a:p>
          <a:p>
            <a:pPr algn="r"/>
            <a:r>
              <a:rPr lang="nl-NL" sz="1400" dirty="0">
                <a:solidFill>
                  <a:schemeClr val="tx1"/>
                </a:solidFill>
                <a:latin typeface="Poppins" panose="00000500000000000000" pitchFamily="2" charset="0"/>
                <a:cs typeface="Poppins" panose="00000500000000000000" pitchFamily="2" charset="0"/>
              </a:rPr>
              <a:t>Samen kunnen jullie investeren in een batterij en geld verdienen door energiediensten aan te bieden bij de netbeheerder. Hiermee creëer je nieuwe waarde.</a:t>
            </a:r>
          </a:p>
          <a:p>
            <a:pPr algn="r"/>
            <a:endParaRPr lang="nl-NL" sz="1400" dirty="0">
              <a:solidFill>
                <a:schemeClr val="tx1"/>
              </a:solidFill>
              <a:latin typeface="Poppins" panose="00000500000000000000" pitchFamily="2" charset="0"/>
              <a:cs typeface="Poppins" panose="00000500000000000000" pitchFamily="2" charset="0"/>
            </a:endParaRPr>
          </a:p>
          <a:p>
            <a:pPr algn="r"/>
            <a:endParaRPr lang="nl-NL" sz="1400" dirty="0">
              <a:solidFill>
                <a:schemeClr val="tx1"/>
              </a:solidFill>
              <a:latin typeface="Poppins" panose="00000500000000000000" pitchFamily="2" charset="0"/>
              <a:cs typeface="Poppins" panose="00000500000000000000" pitchFamily="2" charset="0"/>
            </a:endParaRPr>
          </a:p>
        </p:txBody>
      </p:sp>
      <p:sp>
        <p:nvSpPr>
          <p:cNvPr id="2" name="Titel">
            <a:extLst>
              <a:ext uri="{FF2B5EF4-FFF2-40B4-BE49-F238E27FC236}">
                <a16:creationId xmlns:a16="http://schemas.microsoft.com/office/drawing/2014/main" id="{19798236-DF1A-72F0-23F8-123A84656B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156000" y="164582"/>
            <a:ext cx="11880000" cy="654424"/>
          </a:xfrm>
          <a:prstGeom prst="rect">
            <a:avLst/>
          </a:prstGeom>
          <a:solidFill>
            <a:srgbClr val="00638B"/>
          </a:solidFill>
          <a:ln w="38100">
            <a:solidFill>
              <a:srgbClr val="00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CB7D"/>
                </a:solidFill>
                <a:latin typeface="Poppins" panose="00000500000000000000" pitchFamily="2" charset="0"/>
                <a:cs typeface="Poppins" panose="00000500000000000000" pitchFamily="2" charset="0"/>
              </a:rPr>
              <a:t>Startpunten</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voor</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deelname</a:t>
            </a:r>
            <a:endParaRPr lang="en-US" sz="2400" dirty="0">
              <a:solidFill>
                <a:srgbClr val="00CB7D"/>
              </a:solidFill>
              <a:latin typeface="Poppins" panose="00000500000000000000" pitchFamily="2" charset="0"/>
              <a:cs typeface="Poppins" panose="00000500000000000000" pitchFamily="2" charset="0"/>
            </a:endParaRPr>
          </a:p>
        </p:txBody>
      </p:sp>
      <p:pic>
        <p:nvPicPr>
          <p:cNvPr id="5" name="Afbeelding 4" descr="Afbeelding met symbool, Graphics, cirkel, logo&#10;&#10;Door AI gegenereerde inhoud is mogelijk onjuist.">
            <a:extLst>
              <a:ext uri="{FF2B5EF4-FFF2-40B4-BE49-F238E27FC236}">
                <a16:creationId xmlns:a16="http://schemas.microsoft.com/office/drawing/2014/main" id="{53807C9D-6B1E-BE80-B9CC-EE1C1AD07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5726" y="2310101"/>
            <a:ext cx="676383" cy="676383"/>
          </a:xfrm>
          <a:prstGeom prst="rect">
            <a:avLst/>
          </a:prstGeom>
        </p:spPr>
      </p:pic>
      <p:pic>
        <p:nvPicPr>
          <p:cNvPr id="13" name="Afbeelding 12">
            <a:extLst>
              <a:ext uri="{FF2B5EF4-FFF2-40B4-BE49-F238E27FC236}">
                <a16:creationId xmlns:a16="http://schemas.microsoft.com/office/drawing/2014/main" id="{EF05473E-67C8-0574-3950-62E169A81C23}"/>
              </a:ext>
            </a:extLst>
          </p:cNvPr>
          <p:cNvPicPr>
            <a:picLocks noChangeAspect="1"/>
          </p:cNvPicPr>
          <p:nvPr/>
        </p:nvPicPr>
        <p:blipFill>
          <a:blip r:embed="rId4"/>
          <a:srcRect r="30666" b="32649"/>
          <a:stretch>
            <a:fillRect/>
          </a:stretch>
        </p:blipFill>
        <p:spPr>
          <a:xfrm>
            <a:off x="6318863" y="2310101"/>
            <a:ext cx="696300" cy="676383"/>
          </a:xfrm>
          <a:prstGeom prst="rect">
            <a:avLst/>
          </a:prstGeom>
        </p:spPr>
      </p:pic>
      <p:pic>
        <p:nvPicPr>
          <p:cNvPr id="3076" name="Picture 4">
            <a:extLst>
              <a:ext uri="{FF2B5EF4-FFF2-40B4-BE49-F238E27FC236}">
                <a16:creationId xmlns:a16="http://schemas.microsoft.com/office/drawing/2014/main" id="{81022DFA-FF03-423F-66BC-FEFE484884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6000" y="146632"/>
            <a:ext cx="720000" cy="7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186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F9F65-C4BC-43A6-43FD-AC36B8951CD0}"/>
            </a:ext>
          </a:extLst>
        </p:cNvPr>
        <p:cNvGrpSpPr/>
        <p:nvPr/>
      </p:nvGrpSpPr>
      <p:grpSpPr>
        <a:xfrm>
          <a:off x="0" y="0"/>
          <a:ext cx="0" cy="0"/>
          <a:chOff x="0" y="0"/>
          <a:chExt cx="0" cy="0"/>
        </a:xfrm>
      </p:grpSpPr>
      <p:sp>
        <p:nvSpPr>
          <p:cNvPr id="3" name="Onderbalk LG">
            <a:extLst>
              <a:ext uri="{FF2B5EF4-FFF2-40B4-BE49-F238E27FC236}">
                <a16:creationId xmlns:a16="http://schemas.microsoft.com/office/drawing/2014/main" id="{1CA655E4-48AA-1D06-9B73-654BE40BB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8362689" y="2864107"/>
            <a:ext cx="127518" cy="7531104"/>
          </a:xfrm>
          <a:prstGeom prst="rect">
            <a:avLst/>
          </a:prstGeom>
          <a:solidFill>
            <a:srgbClr val="00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ndertitel">
            <a:extLst>
              <a:ext uri="{FF2B5EF4-FFF2-40B4-BE49-F238E27FC236}">
                <a16:creationId xmlns:a16="http://schemas.microsoft.com/office/drawing/2014/main" id="{3675ED80-C2FC-8A7A-7F77-BD7766F01D6B}"/>
              </a:ext>
            </a:extLst>
          </p:cNvPr>
          <p:cNvSpPr/>
          <p:nvPr/>
        </p:nvSpPr>
        <p:spPr>
          <a:xfrm>
            <a:off x="156000" y="942378"/>
            <a:ext cx="11880000" cy="772122"/>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638B"/>
                </a:solidFill>
                <a:latin typeface="Poppins" panose="00000500000000000000" pitchFamily="2" charset="0"/>
                <a:cs typeface="Poppins" panose="00000500000000000000" pitchFamily="2" charset="0"/>
              </a:rPr>
              <a:t>Binnen deze </a:t>
            </a:r>
            <a:r>
              <a:rPr lang="nl-NL" sz="1600" dirty="0" err="1">
                <a:solidFill>
                  <a:srgbClr val="00638B"/>
                </a:solidFill>
                <a:latin typeface="Poppins" panose="00000500000000000000" pitchFamily="2" charset="0"/>
                <a:cs typeface="Poppins" panose="00000500000000000000" pitchFamily="2" charset="0"/>
              </a:rPr>
              <a:t>infographic</a:t>
            </a:r>
            <a:r>
              <a:rPr lang="nl-NL" sz="1600" dirty="0">
                <a:solidFill>
                  <a:srgbClr val="00638B"/>
                </a:solidFill>
                <a:latin typeface="Poppins" panose="00000500000000000000" pitchFamily="2" charset="0"/>
                <a:cs typeface="Poppins" panose="00000500000000000000" pitchFamily="2" charset="0"/>
              </a:rPr>
              <a:t> bekijken we de </a:t>
            </a:r>
            <a:r>
              <a:rPr lang="nl-NL" sz="1600" dirty="0" err="1">
                <a:solidFill>
                  <a:srgbClr val="00638B"/>
                </a:solidFill>
                <a:latin typeface="Poppins" panose="00000500000000000000" pitchFamily="2" charset="0"/>
                <a:cs typeface="Poppins" panose="00000500000000000000" pitchFamily="2" charset="0"/>
              </a:rPr>
              <a:t>waardecreatie</a:t>
            </a:r>
            <a:r>
              <a:rPr lang="nl-NL" sz="1600" dirty="0">
                <a:solidFill>
                  <a:srgbClr val="00638B"/>
                </a:solidFill>
                <a:latin typeface="Poppins" panose="00000500000000000000" pitchFamily="2" charset="0"/>
                <a:cs typeface="Poppins" panose="00000500000000000000" pitchFamily="2" charset="0"/>
              </a:rPr>
              <a:t> vanuit drie verschillende perspectieven. Hiertoe behoren de economische, ecologische en sociale waarde. Let wel, of dit wel of niet aan de orde is in jouw geval, hangt af van de startsituatie.</a:t>
            </a:r>
          </a:p>
        </p:txBody>
      </p:sp>
      <p:sp>
        <p:nvSpPr>
          <p:cNvPr id="2" name="Titel">
            <a:extLst>
              <a:ext uri="{FF2B5EF4-FFF2-40B4-BE49-F238E27FC236}">
                <a16:creationId xmlns:a16="http://schemas.microsoft.com/office/drawing/2014/main" id="{E9622B8A-AE51-8CC0-178E-C1F8EE051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156000" y="164582"/>
            <a:ext cx="11880000" cy="654424"/>
          </a:xfrm>
          <a:prstGeom prst="rect">
            <a:avLst/>
          </a:prstGeom>
          <a:solidFill>
            <a:srgbClr val="00638B"/>
          </a:solidFill>
          <a:ln w="38100">
            <a:solidFill>
              <a:srgbClr val="00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CB7D"/>
                </a:solidFill>
                <a:latin typeface="Poppins" panose="00000500000000000000" pitchFamily="2" charset="0"/>
                <a:cs typeface="Poppins" panose="00000500000000000000" pitchFamily="2" charset="0"/>
              </a:rPr>
              <a:t>Concrete </a:t>
            </a:r>
            <a:r>
              <a:rPr lang="en-US" sz="2400" dirty="0" err="1">
                <a:solidFill>
                  <a:srgbClr val="00CB7D"/>
                </a:solidFill>
                <a:latin typeface="Poppins" panose="00000500000000000000" pitchFamily="2" charset="0"/>
                <a:cs typeface="Poppins" panose="00000500000000000000" pitchFamily="2" charset="0"/>
              </a:rPr>
              <a:t>waarde</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voor</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jouw</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bedrijf</a:t>
            </a:r>
            <a:endParaRPr lang="en-US" sz="2400" dirty="0">
              <a:solidFill>
                <a:srgbClr val="00CB7D"/>
              </a:solidFill>
              <a:latin typeface="Poppins" panose="00000500000000000000" pitchFamily="2" charset="0"/>
              <a:cs typeface="Poppins" panose="00000500000000000000" pitchFamily="2" charset="0"/>
            </a:endParaRPr>
          </a:p>
        </p:txBody>
      </p:sp>
      <p:sp>
        <p:nvSpPr>
          <p:cNvPr id="5" name="Rechthoek 4">
            <a:extLst>
              <a:ext uri="{FF2B5EF4-FFF2-40B4-BE49-F238E27FC236}">
                <a16:creationId xmlns:a16="http://schemas.microsoft.com/office/drawing/2014/main" id="{8CAA36A8-A2AE-4E2D-7972-54B429D3AC79}"/>
              </a:ext>
            </a:extLst>
          </p:cNvPr>
          <p:cNvSpPr/>
          <p:nvPr/>
        </p:nvSpPr>
        <p:spPr>
          <a:xfrm>
            <a:off x="156000" y="1834150"/>
            <a:ext cx="11880000" cy="362950"/>
          </a:xfrm>
          <a:prstGeom prst="rect">
            <a:avLst/>
          </a:prstGeom>
          <a:solidFill>
            <a:schemeClr val="bg1"/>
          </a:solidFill>
          <a:ln w="38100">
            <a:solidFill>
              <a:srgbClr val="0085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1" dirty="0">
                <a:solidFill>
                  <a:srgbClr val="00638B"/>
                </a:solidFill>
                <a:latin typeface="Poppins" panose="00000500000000000000" pitchFamily="2" charset="0"/>
                <a:cs typeface="Poppins" panose="00000500000000000000" pitchFamily="2" charset="0"/>
              </a:rPr>
              <a:t>Economische waarde</a:t>
            </a:r>
          </a:p>
        </p:txBody>
      </p:sp>
      <p:sp>
        <p:nvSpPr>
          <p:cNvPr id="10" name="Rechthoek 9">
            <a:extLst>
              <a:ext uri="{FF2B5EF4-FFF2-40B4-BE49-F238E27FC236}">
                <a16:creationId xmlns:a16="http://schemas.microsoft.com/office/drawing/2014/main" id="{6D102524-E863-0C4F-8BFE-45C4B8A84CEF}"/>
              </a:ext>
            </a:extLst>
          </p:cNvPr>
          <p:cNvSpPr/>
          <p:nvPr/>
        </p:nvSpPr>
        <p:spPr>
          <a:xfrm>
            <a:off x="155998" y="2330307"/>
            <a:ext cx="5178002" cy="1657494"/>
          </a:xfrm>
          <a:prstGeom prst="rect">
            <a:avLst/>
          </a:prstGeom>
          <a:solidFill>
            <a:schemeClr val="bg1"/>
          </a:solidFill>
          <a:ln w="38100">
            <a:solidFill>
              <a:srgbClr val="0085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Kostenbesparing op energieverbruik;</a:t>
            </a:r>
          </a:p>
          <a:p>
            <a:r>
              <a:rPr lang="nl-NL" sz="1400" i="1" dirty="0">
                <a:solidFill>
                  <a:srgbClr val="00638B"/>
                </a:solidFill>
                <a:latin typeface="Poppins" panose="00000500000000000000" pitchFamily="2" charset="0"/>
                <a:cs typeface="Poppins" panose="00000500000000000000" pitchFamily="2" charset="0"/>
              </a:rPr>
              <a:t>Een lagere energierekening door gebruik van goedkope, lokaal opgewekte stroom en het vermijden van dure piekuren. Dit kan d.m.v. prikkels met sturing in de tijd, sturing op vermogen en sturing op kritische momenten.</a:t>
            </a:r>
          </a:p>
        </p:txBody>
      </p:sp>
      <p:sp>
        <p:nvSpPr>
          <p:cNvPr id="11" name="Rechthoek 10">
            <a:extLst>
              <a:ext uri="{FF2B5EF4-FFF2-40B4-BE49-F238E27FC236}">
                <a16:creationId xmlns:a16="http://schemas.microsoft.com/office/drawing/2014/main" id="{9E254077-DAB7-3298-A0C3-A7F07254209F}"/>
              </a:ext>
            </a:extLst>
          </p:cNvPr>
          <p:cNvSpPr/>
          <p:nvPr/>
        </p:nvSpPr>
        <p:spPr>
          <a:xfrm>
            <a:off x="155999" y="4121008"/>
            <a:ext cx="5178002" cy="1558183"/>
          </a:xfrm>
          <a:prstGeom prst="rect">
            <a:avLst/>
          </a:prstGeom>
          <a:solidFill>
            <a:schemeClr val="bg1"/>
          </a:solidFill>
          <a:ln w="38100">
            <a:solidFill>
              <a:srgbClr val="0085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Kostenbesparing door gezamenlijke investering;</a:t>
            </a:r>
          </a:p>
          <a:p>
            <a:r>
              <a:rPr lang="nl-NL" sz="1400" i="1" dirty="0">
                <a:solidFill>
                  <a:srgbClr val="00638B"/>
                </a:solidFill>
                <a:latin typeface="Poppins" panose="00000500000000000000" pitchFamily="2" charset="0"/>
                <a:cs typeface="Poppins" panose="00000500000000000000" pitchFamily="2" charset="0"/>
              </a:rPr>
              <a:t>Geen individuele dure investeringen op een netaansluiting of batterij, maar dit juist delen tussen meerdere partijen om de haalbaarheid te vergroten.</a:t>
            </a:r>
          </a:p>
        </p:txBody>
      </p:sp>
      <p:sp>
        <p:nvSpPr>
          <p:cNvPr id="12" name="Rechthoek 11">
            <a:extLst>
              <a:ext uri="{FF2B5EF4-FFF2-40B4-BE49-F238E27FC236}">
                <a16:creationId xmlns:a16="http://schemas.microsoft.com/office/drawing/2014/main" id="{BD204C97-17AB-1C2D-AB43-14BA14DDA6B7}"/>
              </a:ext>
            </a:extLst>
          </p:cNvPr>
          <p:cNvSpPr/>
          <p:nvPr/>
        </p:nvSpPr>
        <p:spPr>
          <a:xfrm>
            <a:off x="5457401" y="2342863"/>
            <a:ext cx="6578599" cy="2318037"/>
          </a:xfrm>
          <a:prstGeom prst="rect">
            <a:avLst/>
          </a:prstGeom>
          <a:solidFill>
            <a:schemeClr val="bg1"/>
          </a:solidFill>
          <a:ln w="38100">
            <a:solidFill>
              <a:srgbClr val="0085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Nieuwe inkomstenstromen;</a:t>
            </a:r>
          </a:p>
          <a:p>
            <a:r>
              <a:rPr lang="nl-NL" sz="1400" i="1" dirty="0">
                <a:solidFill>
                  <a:srgbClr val="00638B"/>
                </a:solidFill>
                <a:latin typeface="Poppins" panose="00000500000000000000" pitchFamily="2" charset="0"/>
                <a:cs typeface="Poppins" panose="00000500000000000000" pitchFamily="2" charset="0"/>
              </a:rPr>
              <a:t>Verkoop van overschot aan opgewekte energie. Verdienen op een spot-/flexibiliteitsmarkt door het slim inzetten van een batterij of aanpasbare processen;</a:t>
            </a:r>
          </a:p>
          <a:p>
            <a:pPr marL="285750" indent="-285750">
              <a:buFontTx/>
              <a:buChar char="-"/>
            </a:pPr>
            <a:r>
              <a:rPr lang="nl-NL" sz="1400" i="1" dirty="0">
                <a:solidFill>
                  <a:srgbClr val="00638B"/>
                </a:solidFill>
                <a:latin typeface="Poppins" panose="00000500000000000000" pitchFamily="2" charset="0"/>
                <a:cs typeface="Poppins" panose="00000500000000000000" pitchFamily="2" charset="0"/>
              </a:rPr>
              <a:t>Handelsmarkten (zoals de Day-</a:t>
            </a:r>
            <a:r>
              <a:rPr lang="nl-NL" sz="1400" i="1" dirty="0" err="1">
                <a:solidFill>
                  <a:srgbClr val="00638B"/>
                </a:solidFill>
                <a:latin typeface="Poppins" panose="00000500000000000000" pitchFamily="2" charset="0"/>
                <a:cs typeface="Poppins" panose="00000500000000000000" pitchFamily="2" charset="0"/>
              </a:rPr>
              <a:t>Ahead</a:t>
            </a:r>
            <a:r>
              <a:rPr lang="nl-NL" sz="1400" i="1" dirty="0">
                <a:solidFill>
                  <a:srgbClr val="00638B"/>
                </a:solidFill>
                <a:latin typeface="Poppins" panose="00000500000000000000" pitchFamily="2" charset="0"/>
                <a:cs typeface="Poppins" panose="00000500000000000000" pitchFamily="2" charset="0"/>
              </a:rPr>
              <a:t> Markt en </a:t>
            </a:r>
            <a:r>
              <a:rPr lang="nl-NL" sz="1400" i="1" dirty="0" err="1">
                <a:solidFill>
                  <a:srgbClr val="00638B"/>
                </a:solidFill>
                <a:latin typeface="Poppins" panose="00000500000000000000" pitchFamily="2" charset="0"/>
                <a:cs typeface="Poppins" panose="00000500000000000000" pitchFamily="2" charset="0"/>
              </a:rPr>
              <a:t>intraday</a:t>
            </a:r>
            <a:r>
              <a:rPr lang="nl-NL" sz="1400" i="1" dirty="0">
                <a:solidFill>
                  <a:srgbClr val="00638B"/>
                </a:solidFill>
                <a:latin typeface="Poppins" panose="00000500000000000000" pitchFamily="2" charset="0"/>
                <a:cs typeface="Poppins" panose="00000500000000000000" pitchFamily="2" charset="0"/>
              </a:rPr>
              <a:t> markt); </a:t>
            </a:r>
          </a:p>
          <a:p>
            <a:pPr marL="285750" indent="-285750">
              <a:buFontTx/>
              <a:buChar char="-"/>
            </a:pPr>
            <a:r>
              <a:rPr lang="nl-NL" sz="1400" i="1" dirty="0" err="1">
                <a:solidFill>
                  <a:srgbClr val="00638B"/>
                </a:solidFill>
                <a:latin typeface="Poppins" panose="00000500000000000000" pitchFamily="2" charset="0"/>
                <a:cs typeface="Poppins" panose="00000500000000000000" pitchFamily="2" charset="0"/>
              </a:rPr>
              <a:t>Balanceringsmarkten</a:t>
            </a:r>
            <a:r>
              <a:rPr lang="nl-NL" sz="1400" i="1" dirty="0">
                <a:solidFill>
                  <a:srgbClr val="00638B"/>
                </a:solidFill>
                <a:latin typeface="Poppins" panose="00000500000000000000" pitchFamily="2" charset="0"/>
                <a:cs typeface="Poppins" panose="00000500000000000000" pitchFamily="2" charset="0"/>
              </a:rPr>
              <a:t> (zoals FCR* en </a:t>
            </a:r>
            <a:r>
              <a:rPr lang="nl-NL" sz="1400" i="1" dirty="0" err="1">
                <a:solidFill>
                  <a:srgbClr val="00638B"/>
                </a:solidFill>
                <a:latin typeface="Poppins" panose="00000500000000000000" pitchFamily="2" charset="0"/>
                <a:cs typeface="Poppins" panose="00000500000000000000" pitchFamily="2" charset="0"/>
              </a:rPr>
              <a:t>aFRR</a:t>
            </a:r>
            <a:r>
              <a:rPr lang="nl-NL" sz="1400" i="1" dirty="0">
                <a:solidFill>
                  <a:srgbClr val="00638B"/>
                </a:solidFill>
                <a:latin typeface="Poppins" panose="00000500000000000000" pitchFamily="2" charset="0"/>
                <a:cs typeface="Poppins" panose="00000500000000000000" pitchFamily="2" charset="0"/>
              </a:rPr>
              <a:t>**);</a:t>
            </a:r>
          </a:p>
          <a:p>
            <a:pPr marL="285750" indent="-285750">
              <a:buFontTx/>
              <a:buChar char="-"/>
            </a:pPr>
            <a:r>
              <a:rPr lang="nl-NL" sz="1400" i="1" dirty="0">
                <a:solidFill>
                  <a:srgbClr val="00638B"/>
                </a:solidFill>
                <a:latin typeface="Poppins" panose="00000500000000000000" pitchFamily="2" charset="0"/>
                <a:cs typeface="Poppins" panose="00000500000000000000" pitchFamily="2" charset="0"/>
              </a:rPr>
              <a:t>Congestiemarkten (zoals GOPACS***)</a:t>
            </a:r>
          </a:p>
          <a:p>
            <a:r>
              <a:rPr lang="nl-NL" sz="1400" i="1" dirty="0">
                <a:solidFill>
                  <a:srgbClr val="00638B"/>
                </a:solidFill>
                <a:latin typeface="Poppins" panose="00000500000000000000" pitchFamily="2" charset="0"/>
                <a:cs typeface="Poppins" panose="00000500000000000000" pitchFamily="2" charset="0"/>
              </a:rPr>
              <a:t>Geen individuele dure investeringen op een netaansluiting of batterij, maar dit juist delen tussen meerdere partijen om de </a:t>
            </a:r>
          </a:p>
          <a:p>
            <a:r>
              <a:rPr lang="nl-NL" sz="1400" i="1" dirty="0">
                <a:solidFill>
                  <a:srgbClr val="00638B"/>
                </a:solidFill>
                <a:latin typeface="Poppins" panose="00000500000000000000" pitchFamily="2" charset="0"/>
                <a:cs typeface="Poppins" panose="00000500000000000000" pitchFamily="2" charset="0"/>
              </a:rPr>
              <a:t>haalbaarheid te vergroten.</a:t>
            </a:r>
          </a:p>
        </p:txBody>
      </p:sp>
      <p:sp>
        <p:nvSpPr>
          <p:cNvPr id="13" name="Rechthoek 12">
            <a:extLst>
              <a:ext uri="{FF2B5EF4-FFF2-40B4-BE49-F238E27FC236}">
                <a16:creationId xmlns:a16="http://schemas.microsoft.com/office/drawing/2014/main" id="{45A75CFC-9AF9-EB4F-8C79-B0C77B98AB8E}"/>
              </a:ext>
            </a:extLst>
          </p:cNvPr>
          <p:cNvSpPr/>
          <p:nvPr/>
        </p:nvSpPr>
        <p:spPr>
          <a:xfrm>
            <a:off x="5457401" y="4806663"/>
            <a:ext cx="6578599" cy="848322"/>
          </a:xfrm>
          <a:prstGeom prst="rect">
            <a:avLst/>
          </a:prstGeom>
          <a:solidFill>
            <a:schemeClr val="bg1"/>
          </a:solidFill>
          <a:ln w="38100">
            <a:solidFill>
              <a:srgbClr val="0085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Bedrijfscontinuïteit en groei leveringszekerheid;</a:t>
            </a:r>
          </a:p>
          <a:p>
            <a:r>
              <a:rPr lang="nl-NL" sz="1400" i="1" dirty="0">
                <a:solidFill>
                  <a:srgbClr val="00638B"/>
                </a:solidFill>
                <a:latin typeface="Poppins" panose="00000500000000000000" pitchFamily="2" charset="0"/>
                <a:cs typeface="Poppins" panose="00000500000000000000" pitchFamily="2" charset="0"/>
              </a:rPr>
              <a:t>De hub garandeert de energievoorziening die nodig is om </a:t>
            </a:r>
          </a:p>
          <a:p>
            <a:r>
              <a:rPr lang="nl-NL" sz="1400" i="1" dirty="0">
                <a:solidFill>
                  <a:srgbClr val="00638B"/>
                </a:solidFill>
                <a:latin typeface="Poppins" panose="00000500000000000000" pitchFamily="2" charset="0"/>
                <a:cs typeface="Poppins" panose="00000500000000000000" pitchFamily="2" charset="0"/>
              </a:rPr>
              <a:t>uw ambitie te bewerkstelligen, zelfs bij een vol net.</a:t>
            </a:r>
          </a:p>
        </p:txBody>
      </p:sp>
      <p:sp>
        <p:nvSpPr>
          <p:cNvPr id="14" name="Rechthoek 13">
            <a:extLst>
              <a:ext uri="{FF2B5EF4-FFF2-40B4-BE49-F238E27FC236}">
                <a16:creationId xmlns:a16="http://schemas.microsoft.com/office/drawing/2014/main" id="{6AC93FBE-BE82-AAEE-9EE6-F2F75E8C5230}"/>
              </a:ext>
            </a:extLst>
          </p:cNvPr>
          <p:cNvSpPr/>
          <p:nvPr/>
        </p:nvSpPr>
        <p:spPr>
          <a:xfrm>
            <a:off x="156000" y="5841857"/>
            <a:ext cx="11880000" cy="641350"/>
          </a:xfrm>
          <a:prstGeom prst="rect">
            <a:avLst/>
          </a:prstGeom>
          <a:solidFill>
            <a:schemeClr val="bg1"/>
          </a:solidFill>
          <a:ln w="38100">
            <a:solidFill>
              <a:srgbClr val="0085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100" dirty="0">
                <a:solidFill>
                  <a:srgbClr val="00638B"/>
                </a:solidFill>
                <a:latin typeface="Poppins" panose="00000500000000000000" pitchFamily="2" charset="0"/>
                <a:cs typeface="Poppins" panose="00000500000000000000" pitchFamily="2" charset="0"/>
              </a:rPr>
              <a:t>* - </a:t>
            </a:r>
            <a:r>
              <a:rPr lang="nl-NL" sz="1100" dirty="0" err="1">
                <a:solidFill>
                  <a:srgbClr val="00638B"/>
                </a:solidFill>
                <a:latin typeface="Poppins" panose="00000500000000000000" pitchFamily="2" charset="0"/>
                <a:cs typeface="Poppins" panose="00000500000000000000" pitchFamily="2" charset="0"/>
              </a:rPr>
              <a:t>Frequency</a:t>
            </a:r>
            <a:r>
              <a:rPr lang="nl-NL" sz="1100" dirty="0">
                <a:solidFill>
                  <a:srgbClr val="00638B"/>
                </a:solidFill>
                <a:latin typeface="Poppins" panose="00000500000000000000" pitchFamily="2" charset="0"/>
                <a:cs typeface="Poppins" panose="00000500000000000000" pitchFamily="2" charset="0"/>
              </a:rPr>
              <a:t> </a:t>
            </a:r>
            <a:r>
              <a:rPr lang="nl-NL" sz="1100" dirty="0" err="1">
                <a:solidFill>
                  <a:srgbClr val="00638B"/>
                </a:solidFill>
                <a:latin typeface="Poppins" panose="00000500000000000000" pitchFamily="2" charset="0"/>
                <a:cs typeface="Poppins" panose="00000500000000000000" pitchFamily="2" charset="0"/>
              </a:rPr>
              <a:t>Containment</a:t>
            </a:r>
            <a:r>
              <a:rPr lang="nl-NL" sz="1100" dirty="0">
                <a:solidFill>
                  <a:srgbClr val="00638B"/>
                </a:solidFill>
                <a:latin typeface="Poppins" panose="00000500000000000000" pitchFamily="2" charset="0"/>
                <a:cs typeface="Poppins" panose="00000500000000000000" pitchFamily="2" charset="0"/>
              </a:rPr>
              <a:t> Reserve  heeft een poolgrootte van minimaal 1 MW.</a:t>
            </a:r>
          </a:p>
          <a:p>
            <a:r>
              <a:rPr lang="nl-NL" sz="1100" dirty="0">
                <a:solidFill>
                  <a:srgbClr val="00638B"/>
                </a:solidFill>
                <a:latin typeface="Poppins" panose="00000500000000000000" pitchFamily="2" charset="0"/>
                <a:cs typeface="Poppins" panose="00000500000000000000" pitchFamily="2" charset="0"/>
              </a:rPr>
              <a:t>** -  Automatic </a:t>
            </a:r>
            <a:r>
              <a:rPr lang="nl-NL" sz="1100" dirty="0" err="1">
                <a:solidFill>
                  <a:srgbClr val="00638B"/>
                </a:solidFill>
                <a:latin typeface="Poppins" panose="00000500000000000000" pitchFamily="2" charset="0"/>
                <a:cs typeface="Poppins" panose="00000500000000000000" pitchFamily="2" charset="0"/>
              </a:rPr>
              <a:t>Frequency</a:t>
            </a:r>
            <a:r>
              <a:rPr lang="nl-NL" sz="1100" dirty="0">
                <a:solidFill>
                  <a:srgbClr val="00638B"/>
                </a:solidFill>
                <a:latin typeface="Poppins" panose="00000500000000000000" pitchFamily="2" charset="0"/>
                <a:cs typeface="Poppins" panose="00000500000000000000" pitchFamily="2" charset="0"/>
              </a:rPr>
              <a:t> </a:t>
            </a:r>
            <a:r>
              <a:rPr lang="nl-NL" sz="1100" dirty="0" err="1">
                <a:solidFill>
                  <a:srgbClr val="00638B"/>
                </a:solidFill>
                <a:latin typeface="Poppins" panose="00000500000000000000" pitchFamily="2" charset="0"/>
                <a:cs typeface="Poppins" panose="00000500000000000000" pitchFamily="2" charset="0"/>
              </a:rPr>
              <a:t>Containment</a:t>
            </a:r>
            <a:r>
              <a:rPr lang="nl-NL" sz="1100" dirty="0">
                <a:solidFill>
                  <a:srgbClr val="00638B"/>
                </a:solidFill>
                <a:latin typeface="Poppins" panose="00000500000000000000" pitchFamily="2" charset="0"/>
                <a:cs typeface="Poppins" panose="00000500000000000000" pitchFamily="2" charset="0"/>
              </a:rPr>
              <a:t> Reserve heeft een poolgrootte van minimaal 500 kW tot 1 MW.</a:t>
            </a:r>
          </a:p>
          <a:p>
            <a:r>
              <a:rPr lang="nl-NL" sz="1100" dirty="0">
                <a:solidFill>
                  <a:srgbClr val="00638B"/>
                </a:solidFill>
                <a:latin typeface="Poppins" panose="00000500000000000000" pitchFamily="2" charset="0"/>
                <a:cs typeface="Poppins" panose="00000500000000000000" pitchFamily="2" charset="0"/>
              </a:rPr>
              <a:t>***  - De congestiemarkt is afhankelijk van de lokale situatie rondom netcongestie</a:t>
            </a:r>
            <a:endParaRPr lang="nl-NL" sz="1100" i="1" dirty="0">
              <a:solidFill>
                <a:srgbClr val="00638B"/>
              </a:solidFill>
              <a:latin typeface="Poppins" panose="00000500000000000000" pitchFamily="2" charset="0"/>
              <a:cs typeface="Poppins" panose="00000500000000000000" pitchFamily="2" charset="0"/>
            </a:endParaRPr>
          </a:p>
        </p:txBody>
      </p:sp>
      <p:pic>
        <p:nvPicPr>
          <p:cNvPr id="5126" name="Picture 6">
            <a:extLst>
              <a:ext uri="{FF2B5EF4-FFF2-40B4-BE49-F238E27FC236}">
                <a16:creationId xmlns:a16="http://schemas.microsoft.com/office/drawing/2014/main" id="{7658776A-B217-84F1-2768-0C344D5F0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96000" y="5156332"/>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a:extLst>
              <a:ext uri="{FF2B5EF4-FFF2-40B4-BE49-F238E27FC236}">
                <a16:creationId xmlns:a16="http://schemas.microsoft.com/office/drawing/2014/main" id="{F607CADD-FF15-98B0-2657-3CDE87A636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000" y="5208421"/>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a:extLst>
              <a:ext uri="{FF2B5EF4-FFF2-40B4-BE49-F238E27FC236}">
                <a16:creationId xmlns:a16="http://schemas.microsoft.com/office/drawing/2014/main" id="{08C75015-59EC-746B-EF2C-3D295C8109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4000" y="3434957"/>
            <a:ext cx="821276" cy="828000"/>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a:extLst>
              <a:ext uri="{FF2B5EF4-FFF2-40B4-BE49-F238E27FC236}">
                <a16:creationId xmlns:a16="http://schemas.microsoft.com/office/drawing/2014/main" id="{DF7DFEF0-49B4-3CB8-EAD0-1208CC349D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6000" y="4121008"/>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1357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8AA9D-64F2-967D-D649-E439DF522100}"/>
            </a:ext>
          </a:extLst>
        </p:cNvPr>
        <p:cNvGrpSpPr/>
        <p:nvPr/>
      </p:nvGrpSpPr>
      <p:grpSpPr>
        <a:xfrm>
          <a:off x="0" y="0"/>
          <a:ext cx="0" cy="0"/>
          <a:chOff x="0" y="0"/>
          <a:chExt cx="0" cy="0"/>
        </a:xfrm>
      </p:grpSpPr>
      <p:sp>
        <p:nvSpPr>
          <p:cNvPr id="3" name="Onderbalk LG">
            <a:extLst>
              <a:ext uri="{FF2B5EF4-FFF2-40B4-BE49-F238E27FC236}">
                <a16:creationId xmlns:a16="http://schemas.microsoft.com/office/drawing/2014/main" id="{95FFEA5E-DE71-D9DE-3942-F57B6A3BD1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8362689" y="2864107"/>
            <a:ext cx="127518" cy="7531104"/>
          </a:xfrm>
          <a:prstGeom prst="rect">
            <a:avLst/>
          </a:prstGeom>
          <a:solidFill>
            <a:srgbClr val="00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ndertitel">
            <a:extLst>
              <a:ext uri="{FF2B5EF4-FFF2-40B4-BE49-F238E27FC236}">
                <a16:creationId xmlns:a16="http://schemas.microsoft.com/office/drawing/2014/main" id="{1AB24F2B-3939-CCDB-314E-67D25E6AF3BD}"/>
              </a:ext>
            </a:extLst>
          </p:cNvPr>
          <p:cNvSpPr/>
          <p:nvPr/>
        </p:nvSpPr>
        <p:spPr>
          <a:xfrm>
            <a:off x="156000" y="942378"/>
            <a:ext cx="11880000" cy="772122"/>
          </a:xfrm>
          <a:prstGeom prst="rect">
            <a:avLst/>
          </a:prstGeom>
          <a:solidFill>
            <a:schemeClr val="bg1"/>
          </a:solidFill>
          <a:ln w="38100">
            <a:solidFill>
              <a:srgbClr val="0063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638B"/>
                </a:solidFill>
                <a:latin typeface="Poppins" panose="00000500000000000000" pitchFamily="2" charset="0"/>
                <a:cs typeface="Poppins" panose="00000500000000000000" pitchFamily="2" charset="0"/>
              </a:rPr>
              <a:t>Binnen deze </a:t>
            </a:r>
            <a:r>
              <a:rPr lang="nl-NL" sz="1600" dirty="0" err="1">
                <a:solidFill>
                  <a:srgbClr val="00638B"/>
                </a:solidFill>
                <a:latin typeface="Poppins" panose="00000500000000000000" pitchFamily="2" charset="0"/>
                <a:cs typeface="Poppins" panose="00000500000000000000" pitchFamily="2" charset="0"/>
              </a:rPr>
              <a:t>infographic</a:t>
            </a:r>
            <a:r>
              <a:rPr lang="nl-NL" sz="1600" dirty="0">
                <a:solidFill>
                  <a:srgbClr val="00638B"/>
                </a:solidFill>
                <a:latin typeface="Poppins" panose="00000500000000000000" pitchFamily="2" charset="0"/>
                <a:cs typeface="Poppins" panose="00000500000000000000" pitchFamily="2" charset="0"/>
              </a:rPr>
              <a:t> bekijken we de </a:t>
            </a:r>
            <a:r>
              <a:rPr lang="nl-NL" sz="1600" dirty="0" err="1">
                <a:solidFill>
                  <a:srgbClr val="00638B"/>
                </a:solidFill>
                <a:latin typeface="Poppins" panose="00000500000000000000" pitchFamily="2" charset="0"/>
                <a:cs typeface="Poppins" panose="00000500000000000000" pitchFamily="2" charset="0"/>
              </a:rPr>
              <a:t>waardecreatie</a:t>
            </a:r>
            <a:r>
              <a:rPr lang="nl-NL" sz="1600" dirty="0">
                <a:solidFill>
                  <a:srgbClr val="00638B"/>
                </a:solidFill>
                <a:latin typeface="Poppins" panose="00000500000000000000" pitchFamily="2" charset="0"/>
                <a:cs typeface="Poppins" panose="00000500000000000000" pitchFamily="2" charset="0"/>
              </a:rPr>
              <a:t> vanuit drie verschillende perspectieven. Hiertoe behoren de economische, ecologische en sociale waarde. Let wel, of dit wel of niet aan de orde is in jouw geval, hangt af van de startsituatie.</a:t>
            </a:r>
          </a:p>
        </p:txBody>
      </p:sp>
      <p:sp>
        <p:nvSpPr>
          <p:cNvPr id="2" name="Titel">
            <a:extLst>
              <a:ext uri="{FF2B5EF4-FFF2-40B4-BE49-F238E27FC236}">
                <a16:creationId xmlns:a16="http://schemas.microsoft.com/office/drawing/2014/main" id="{4538F695-3F3C-E07D-E235-9A59FDDB5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156000" y="164582"/>
            <a:ext cx="11880000" cy="654424"/>
          </a:xfrm>
          <a:prstGeom prst="rect">
            <a:avLst/>
          </a:prstGeom>
          <a:solidFill>
            <a:srgbClr val="00638B"/>
          </a:solidFill>
          <a:ln w="38100">
            <a:solidFill>
              <a:srgbClr val="00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CB7D"/>
                </a:solidFill>
                <a:latin typeface="Poppins" panose="00000500000000000000" pitchFamily="2" charset="0"/>
                <a:cs typeface="Poppins" panose="00000500000000000000" pitchFamily="2" charset="0"/>
              </a:rPr>
              <a:t>Concrete </a:t>
            </a:r>
            <a:r>
              <a:rPr lang="en-US" sz="2400" dirty="0" err="1">
                <a:solidFill>
                  <a:srgbClr val="00CB7D"/>
                </a:solidFill>
                <a:latin typeface="Poppins" panose="00000500000000000000" pitchFamily="2" charset="0"/>
                <a:cs typeface="Poppins" panose="00000500000000000000" pitchFamily="2" charset="0"/>
              </a:rPr>
              <a:t>waarde</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voor</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jouw</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bedrijf</a:t>
            </a:r>
            <a:endParaRPr lang="en-US" sz="2400" dirty="0">
              <a:solidFill>
                <a:srgbClr val="00CB7D"/>
              </a:solidFill>
              <a:latin typeface="Poppins" panose="00000500000000000000" pitchFamily="2" charset="0"/>
              <a:cs typeface="Poppins" panose="00000500000000000000" pitchFamily="2" charset="0"/>
            </a:endParaRPr>
          </a:p>
        </p:txBody>
      </p:sp>
      <p:sp>
        <p:nvSpPr>
          <p:cNvPr id="5" name="Rechthoek 4">
            <a:extLst>
              <a:ext uri="{FF2B5EF4-FFF2-40B4-BE49-F238E27FC236}">
                <a16:creationId xmlns:a16="http://schemas.microsoft.com/office/drawing/2014/main" id="{3B7FB0AC-4BA7-0C8C-8679-5E8C73D7F34D}"/>
              </a:ext>
            </a:extLst>
          </p:cNvPr>
          <p:cNvSpPr/>
          <p:nvPr/>
        </p:nvSpPr>
        <p:spPr>
          <a:xfrm>
            <a:off x="156000" y="1834150"/>
            <a:ext cx="11880000" cy="362950"/>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1" dirty="0">
                <a:solidFill>
                  <a:srgbClr val="00638B"/>
                </a:solidFill>
                <a:latin typeface="Poppins" panose="00000500000000000000" pitchFamily="2" charset="0"/>
                <a:cs typeface="Poppins" panose="00000500000000000000" pitchFamily="2" charset="0"/>
              </a:rPr>
              <a:t>Ecologische waarde</a:t>
            </a:r>
          </a:p>
        </p:txBody>
      </p:sp>
      <p:sp>
        <p:nvSpPr>
          <p:cNvPr id="10" name="Rechthoek 9">
            <a:extLst>
              <a:ext uri="{FF2B5EF4-FFF2-40B4-BE49-F238E27FC236}">
                <a16:creationId xmlns:a16="http://schemas.microsoft.com/office/drawing/2014/main" id="{835AE900-22D2-FB5F-0ABB-BD7B34D33C28}"/>
              </a:ext>
            </a:extLst>
          </p:cNvPr>
          <p:cNvSpPr/>
          <p:nvPr/>
        </p:nvSpPr>
        <p:spPr>
          <a:xfrm>
            <a:off x="155998" y="2330307"/>
            <a:ext cx="5760000" cy="1800000"/>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Aantoonbare CO2- en </a:t>
            </a:r>
            <a:r>
              <a:rPr lang="nl-NL" sz="1400" b="1" dirty="0" err="1">
                <a:solidFill>
                  <a:srgbClr val="00638B"/>
                </a:solidFill>
                <a:latin typeface="Poppins" panose="00000500000000000000" pitchFamily="2" charset="0"/>
                <a:cs typeface="Poppins" panose="00000500000000000000" pitchFamily="2" charset="0"/>
              </a:rPr>
              <a:t>NOx</a:t>
            </a:r>
            <a:r>
              <a:rPr lang="nl-NL" sz="1400" b="1" dirty="0">
                <a:solidFill>
                  <a:srgbClr val="00638B"/>
                </a:solidFill>
                <a:latin typeface="Poppins" panose="00000500000000000000" pitchFamily="2" charset="0"/>
                <a:cs typeface="Poppins" panose="00000500000000000000" pitchFamily="2" charset="0"/>
              </a:rPr>
              <a:t>-reductie;</a:t>
            </a:r>
          </a:p>
          <a:p>
            <a:r>
              <a:rPr lang="nl-NL" sz="1400" i="1" dirty="0">
                <a:solidFill>
                  <a:srgbClr val="00638B"/>
                </a:solidFill>
                <a:latin typeface="Poppins" panose="00000500000000000000" pitchFamily="2" charset="0"/>
                <a:cs typeface="Poppins" panose="00000500000000000000" pitchFamily="2" charset="0"/>
              </a:rPr>
              <a:t>Middels de ingrepen zorg je voor een verlaging van emissies. In het kader van de CSRD rapportages zorg je voor een verlaging van de scope 2 emissies.</a:t>
            </a: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p:txBody>
      </p:sp>
      <p:sp>
        <p:nvSpPr>
          <p:cNvPr id="11" name="Rechthoek 10">
            <a:extLst>
              <a:ext uri="{FF2B5EF4-FFF2-40B4-BE49-F238E27FC236}">
                <a16:creationId xmlns:a16="http://schemas.microsoft.com/office/drawing/2014/main" id="{52401982-654D-B6B2-3891-F1309386047F}"/>
              </a:ext>
            </a:extLst>
          </p:cNvPr>
          <p:cNvSpPr/>
          <p:nvPr/>
        </p:nvSpPr>
        <p:spPr>
          <a:xfrm>
            <a:off x="155998" y="4450910"/>
            <a:ext cx="5760000" cy="1800000"/>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Optimalisatie van duurzame/hernieuwbare energie en minder afhankelijk van fossiele brandstoffen;</a:t>
            </a:r>
          </a:p>
          <a:p>
            <a:r>
              <a:rPr lang="nl-NL" sz="1400" i="1" dirty="0">
                <a:solidFill>
                  <a:srgbClr val="00638B"/>
                </a:solidFill>
                <a:latin typeface="Poppins" panose="00000500000000000000" pitchFamily="2" charset="0"/>
                <a:cs typeface="Poppins" panose="00000500000000000000" pitchFamily="2" charset="0"/>
              </a:rPr>
              <a:t>Voorkomen dat duurzame opwekmethoden (zoals zonnepanelen of windturbines) afgeschakeld moeten worden.</a:t>
            </a: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p:txBody>
      </p:sp>
      <p:sp>
        <p:nvSpPr>
          <p:cNvPr id="12" name="Rechthoek 11">
            <a:extLst>
              <a:ext uri="{FF2B5EF4-FFF2-40B4-BE49-F238E27FC236}">
                <a16:creationId xmlns:a16="http://schemas.microsoft.com/office/drawing/2014/main" id="{5A365CCA-E90B-A362-2D3E-F85F12FCC250}"/>
              </a:ext>
            </a:extLst>
          </p:cNvPr>
          <p:cNvSpPr/>
          <p:nvPr/>
        </p:nvSpPr>
        <p:spPr>
          <a:xfrm>
            <a:off x="6276000" y="2330307"/>
            <a:ext cx="5760000" cy="1800000"/>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Efficiënter energiesysteem;</a:t>
            </a:r>
          </a:p>
          <a:p>
            <a:r>
              <a:rPr lang="nl-NL" sz="1400" i="1" dirty="0">
                <a:solidFill>
                  <a:srgbClr val="00638B"/>
                </a:solidFill>
                <a:latin typeface="Poppins" panose="00000500000000000000" pitchFamily="2" charset="0"/>
                <a:cs typeface="Poppins" panose="00000500000000000000" pitchFamily="2" charset="0"/>
              </a:rPr>
              <a:t>Vanwege meer lokaal gebruik van energie en minder lange afstand verplaatsing is er minder energieverlies.</a:t>
            </a: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p:txBody>
      </p:sp>
      <p:sp>
        <p:nvSpPr>
          <p:cNvPr id="13" name="Rechthoek 12">
            <a:extLst>
              <a:ext uri="{FF2B5EF4-FFF2-40B4-BE49-F238E27FC236}">
                <a16:creationId xmlns:a16="http://schemas.microsoft.com/office/drawing/2014/main" id="{1B567471-8A66-1D83-0B3B-A3659C1099EF}"/>
              </a:ext>
            </a:extLst>
          </p:cNvPr>
          <p:cNvSpPr/>
          <p:nvPr/>
        </p:nvSpPr>
        <p:spPr>
          <a:xfrm>
            <a:off x="6276000" y="4445297"/>
            <a:ext cx="5760000" cy="1800000"/>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Ondersteuning van het Rijkselektriciteitsnet;</a:t>
            </a:r>
          </a:p>
          <a:p>
            <a:r>
              <a:rPr lang="nl-NL" sz="1400" i="1" dirty="0">
                <a:solidFill>
                  <a:srgbClr val="00638B"/>
                </a:solidFill>
                <a:latin typeface="Poppins" panose="00000500000000000000" pitchFamily="2" charset="0"/>
                <a:cs typeface="Poppins" panose="00000500000000000000" pitchFamily="2" charset="0"/>
              </a:rPr>
              <a:t>Middels lokale balans wordt het landelijke net ontlast, wat de algehele energietransitie kan versnellen.</a:t>
            </a: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p:txBody>
      </p:sp>
      <p:pic>
        <p:nvPicPr>
          <p:cNvPr id="4" name="Picture 16">
            <a:extLst>
              <a:ext uri="{FF2B5EF4-FFF2-40B4-BE49-F238E27FC236}">
                <a16:creationId xmlns:a16="http://schemas.microsoft.com/office/drawing/2014/main" id="{497CAF26-42F8-A148-D960-104BED9D3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998" y="3628900"/>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8">
            <a:extLst>
              <a:ext uri="{FF2B5EF4-FFF2-40B4-BE49-F238E27FC236}">
                <a16:creationId xmlns:a16="http://schemas.microsoft.com/office/drawing/2014/main" id="{05FB21AE-5A9D-886D-7AB1-AF88F3BA20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96000" y="567040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C809E93B-EE6D-F33A-9202-AFB8BBFC47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998" y="5670407"/>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a:extLst>
              <a:ext uri="{FF2B5EF4-FFF2-40B4-BE49-F238E27FC236}">
                <a16:creationId xmlns:a16="http://schemas.microsoft.com/office/drawing/2014/main" id="{1442E010-A6D6-2405-5C77-AB1D72A001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96000" y="3628900"/>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67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EA9A34-61A8-EF6C-3863-3E5E2BA9F6E4}"/>
            </a:ext>
          </a:extLst>
        </p:cNvPr>
        <p:cNvGrpSpPr/>
        <p:nvPr/>
      </p:nvGrpSpPr>
      <p:grpSpPr>
        <a:xfrm>
          <a:off x="0" y="0"/>
          <a:ext cx="0" cy="0"/>
          <a:chOff x="0" y="0"/>
          <a:chExt cx="0" cy="0"/>
        </a:xfrm>
      </p:grpSpPr>
      <p:sp>
        <p:nvSpPr>
          <p:cNvPr id="3" name="Onderbalk LG">
            <a:extLst>
              <a:ext uri="{FF2B5EF4-FFF2-40B4-BE49-F238E27FC236}">
                <a16:creationId xmlns:a16="http://schemas.microsoft.com/office/drawing/2014/main" id="{BA804AB7-0DDF-71AB-9459-5111B12638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8362689" y="2864107"/>
            <a:ext cx="127518" cy="7531104"/>
          </a:xfrm>
          <a:prstGeom prst="rect">
            <a:avLst/>
          </a:prstGeom>
          <a:solidFill>
            <a:srgbClr val="00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ndertitel">
            <a:extLst>
              <a:ext uri="{FF2B5EF4-FFF2-40B4-BE49-F238E27FC236}">
                <a16:creationId xmlns:a16="http://schemas.microsoft.com/office/drawing/2014/main" id="{8E235E2C-F042-087E-D1B3-2615B1E5CD03}"/>
              </a:ext>
            </a:extLst>
          </p:cNvPr>
          <p:cNvSpPr/>
          <p:nvPr/>
        </p:nvSpPr>
        <p:spPr>
          <a:xfrm>
            <a:off x="156000" y="942378"/>
            <a:ext cx="11880000" cy="772122"/>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638B"/>
                </a:solidFill>
                <a:latin typeface="Poppins" panose="00000500000000000000" pitchFamily="2" charset="0"/>
                <a:cs typeface="Poppins" panose="00000500000000000000" pitchFamily="2" charset="0"/>
              </a:rPr>
              <a:t>Binnen deze </a:t>
            </a:r>
            <a:r>
              <a:rPr lang="nl-NL" sz="1600" dirty="0" err="1">
                <a:solidFill>
                  <a:srgbClr val="00638B"/>
                </a:solidFill>
                <a:latin typeface="Poppins" panose="00000500000000000000" pitchFamily="2" charset="0"/>
                <a:cs typeface="Poppins" panose="00000500000000000000" pitchFamily="2" charset="0"/>
              </a:rPr>
              <a:t>infographic</a:t>
            </a:r>
            <a:r>
              <a:rPr lang="nl-NL" sz="1600" dirty="0">
                <a:solidFill>
                  <a:srgbClr val="00638B"/>
                </a:solidFill>
                <a:latin typeface="Poppins" panose="00000500000000000000" pitchFamily="2" charset="0"/>
                <a:cs typeface="Poppins" panose="00000500000000000000" pitchFamily="2" charset="0"/>
              </a:rPr>
              <a:t> bekijken we de </a:t>
            </a:r>
            <a:r>
              <a:rPr lang="nl-NL" sz="1600" dirty="0" err="1">
                <a:solidFill>
                  <a:srgbClr val="00638B"/>
                </a:solidFill>
                <a:latin typeface="Poppins" panose="00000500000000000000" pitchFamily="2" charset="0"/>
                <a:cs typeface="Poppins" panose="00000500000000000000" pitchFamily="2" charset="0"/>
              </a:rPr>
              <a:t>waardecreatie</a:t>
            </a:r>
            <a:r>
              <a:rPr lang="nl-NL" sz="1600" dirty="0">
                <a:solidFill>
                  <a:srgbClr val="00638B"/>
                </a:solidFill>
                <a:latin typeface="Poppins" panose="00000500000000000000" pitchFamily="2" charset="0"/>
                <a:cs typeface="Poppins" panose="00000500000000000000" pitchFamily="2" charset="0"/>
              </a:rPr>
              <a:t> vanuit drie verschillende perspectieven. Hiertoe behoren de economische, ecologische en sociale waarde. Let wel, of dit wel of niet aan de orde is in jouw geval, hangt af van de startsituatie.</a:t>
            </a:r>
          </a:p>
        </p:txBody>
      </p:sp>
      <p:sp>
        <p:nvSpPr>
          <p:cNvPr id="2" name="Titel">
            <a:extLst>
              <a:ext uri="{FF2B5EF4-FFF2-40B4-BE49-F238E27FC236}">
                <a16:creationId xmlns:a16="http://schemas.microsoft.com/office/drawing/2014/main" id="{CAC06B42-1B66-E55B-9E91-D1E3AF2FB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156000" y="164582"/>
            <a:ext cx="11880000" cy="654424"/>
          </a:xfrm>
          <a:prstGeom prst="rect">
            <a:avLst/>
          </a:prstGeom>
          <a:solidFill>
            <a:srgbClr val="00638B"/>
          </a:solidFill>
          <a:ln w="38100">
            <a:solidFill>
              <a:srgbClr val="00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CB7D"/>
                </a:solidFill>
                <a:latin typeface="Poppins" panose="00000500000000000000" pitchFamily="2" charset="0"/>
                <a:cs typeface="Poppins" panose="00000500000000000000" pitchFamily="2" charset="0"/>
              </a:rPr>
              <a:t>Concrete </a:t>
            </a:r>
            <a:r>
              <a:rPr lang="en-US" sz="2400" dirty="0" err="1">
                <a:solidFill>
                  <a:srgbClr val="00CB7D"/>
                </a:solidFill>
                <a:latin typeface="Poppins" panose="00000500000000000000" pitchFamily="2" charset="0"/>
                <a:cs typeface="Poppins" panose="00000500000000000000" pitchFamily="2" charset="0"/>
              </a:rPr>
              <a:t>waarde</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voor</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jouw</a:t>
            </a:r>
            <a:r>
              <a:rPr lang="en-US" sz="2400" dirty="0">
                <a:solidFill>
                  <a:srgbClr val="00CB7D"/>
                </a:solidFill>
                <a:latin typeface="Poppins" panose="00000500000000000000" pitchFamily="2" charset="0"/>
                <a:cs typeface="Poppins" panose="00000500000000000000" pitchFamily="2" charset="0"/>
              </a:rPr>
              <a:t> </a:t>
            </a:r>
            <a:r>
              <a:rPr lang="en-US" sz="2400" dirty="0" err="1">
                <a:solidFill>
                  <a:srgbClr val="00CB7D"/>
                </a:solidFill>
                <a:latin typeface="Poppins" panose="00000500000000000000" pitchFamily="2" charset="0"/>
                <a:cs typeface="Poppins" panose="00000500000000000000" pitchFamily="2" charset="0"/>
              </a:rPr>
              <a:t>bedrijf</a:t>
            </a:r>
            <a:endParaRPr lang="en-US" sz="2400" dirty="0">
              <a:solidFill>
                <a:srgbClr val="00CB7D"/>
              </a:solidFill>
              <a:latin typeface="Poppins" panose="00000500000000000000" pitchFamily="2" charset="0"/>
              <a:cs typeface="Poppins" panose="00000500000000000000" pitchFamily="2" charset="0"/>
            </a:endParaRPr>
          </a:p>
        </p:txBody>
      </p:sp>
      <p:sp>
        <p:nvSpPr>
          <p:cNvPr id="5" name="Rechthoek 4">
            <a:extLst>
              <a:ext uri="{FF2B5EF4-FFF2-40B4-BE49-F238E27FC236}">
                <a16:creationId xmlns:a16="http://schemas.microsoft.com/office/drawing/2014/main" id="{0A5CDE39-0CD1-D104-1D9B-A2EAE409D206}"/>
              </a:ext>
            </a:extLst>
          </p:cNvPr>
          <p:cNvSpPr/>
          <p:nvPr/>
        </p:nvSpPr>
        <p:spPr>
          <a:xfrm>
            <a:off x="156000" y="1834150"/>
            <a:ext cx="11880000" cy="36295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1" dirty="0">
                <a:solidFill>
                  <a:srgbClr val="00638B"/>
                </a:solidFill>
                <a:latin typeface="Poppins" panose="00000500000000000000" pitchFamily="2" charset="0"/>
                <a:cs typeface="Poppins" panose="00000500000000000000" pitchFamily="2" charset="0"/>
              </a:rPr>
              <a:t>Sociale waarde</a:t>
            </a:r>
          </a:p>
        </p:txBody>
      </p:sp>
      <p:sp>
        <p:nvSpPr>
          <p:cNvPr id="10" name="Rechthoek 9">
            <a:extLst>
              <a:ext uri="{FF2B5EF4-FFF2-40B4-BE49-F238E27FC236}">
                <a16:creationId xmlns:a16="http://schemas.microsoft.com/office/drawing/2014/main" id="{12FD903C-663D-26DD-E36B-B02B6F961DB1}"/>
              </a:ext>
            </a:extLst>
          </p:cNvPr>
          <p:cNvSpPr/>
          <p:nvPr/>
        </p:nvSpPr>
        <p:spPr>
          <a:xfrm>
            <a:off x="155998" y="2330307"/>
            <a:ext cx="5760000" cy="180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Toekomstbestendigheid;</a:t>
            </a:r>
          </a:p>
          <a:p>
            <a:r>
              <a:rPr lang="nl-NL" sz="1400" i="1" dirty="0">
                <a:solidFill>
                  <a:srgbClr val="00638B"/>
                </a:solidFill>
                <a:latin typeface="Poppins" panose="00000500000000000000" pitchFamily="2" charset="0"/>
                <a:cs typeface="Poppins" panose="00000500000000000000" pitchFamily="2" charset="0"/>
              </a:rPr>
              <a:t>Proactief voldoen aan toekomstige wet- en regelgeving</a:t>
            </a:r>
          </a:p>
          <a:p>
            <a:r>
              <a:rPr lang="nl-NL" sz="1400" i="1" dirty="0">
                <a:solidFill>
                  <a:srgbClr val="00638B"/>
                </a:solidFill>
                <a:latin typeface="Poppins" panose="00000500000000000000" pitchFamily="2" charset="0"/>
                <a:cs typeface="Poppins" panose="00000500000000000000" pitchFamily="2" charset="0"/>
              </a:rPr>
              <a:t>en de toenemende duurzaamheidseisen van klanten en financiers. Dit zorgt ook voor de zekerheid van eigen bedrijfsvoering.</a:t>
            </a: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p:txBody>
      </p:sp>
      <p:sp>
        <p:nvSpPr>
          <p:cNvPr id="11" name="Rechthoek 10">
            <a:extLst>
              <a:ext uri="{FF2B5EF4-FFF2-40B4-BE49-F238E27FC236}">
                <a16:creationId xmlns:a16="http://schemas.microsoft.com/office/drawing/2014/main" id="{F89F583A-4A37-0536-6784-710C22A3AB1C}"/>
              </a:ext>
            </a:extLst>
          </p:cNvPr>
          <p:cNvSpPr/>
          <p:nvPr/>
        </p:nvSpPr>
        <p:spPr>
          <a:xfrm>
            <a:off x="155998" y="4450910"/>
            <a:ext cx="5760000" cy="180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Kennis &amp; Innovatie;</a:t>
            </a:r>
          </a:p>
          <a:p>
            <a:r>
              <a:rPr lang="nl-NL" sz="1400" i="1" dirty="0">
                <a:solidFill>
                  <a:srgbClr val="00638B"/>
                </a:solidFill>
                <a:latin typeface="Poppins" panose="00000500000000000000" pitchFamily="2" charset="0"/>
                <a:cs typeface="Poppins" panose="00000500000000000000" pitchFamily="2" charset="0"/>
              </a:rPr>
              <a:t>Toegang tot de nieuwste technologieën en slim leren </a:t>
            </a:r>
            <a:br>
              <a:rPr lang="nl-NL" sz="1400" i="1" dirty="0">
                <a:solidFill>
                  <a:srgbClr val="00638B"/>
                </a:solidFill>
                <a:latin typeface="Poppins" panose="00000500000000000000" pitchFamily="2" charset="0"/>
                <a:cs typeface="Poppins" panose="00000500000000000000" pitchFamily="2" charset="0"/>
              </a:rPr>
            </a:br>
            <a:r>
              <a:rPr lang="nl-NL" sz="1400" i="1" dirty="0">
                <a:solidFill>
                  <a:srgbClr val="00638B"/>
                </a:solidFill>
                <a:latin typeface="Poppins" panose="00000500000000000000" pitchFamily="2" charset="0"/>
                <a:cs typeface="Poppins" panose="00000500000000000000" pitchFamily="2" charset="0"/>
              </a:rPr>
              <a:t>omgaan met energie.  Hierbij kan een grotere adoptie </a:t>
            </a:r>
            <a:br>
              <a:rPr lang="nl-NL" sz="1400" i="1" dirty="0">
                <a:solidFill>
                  <a:srgbClr val="00638B"/>
                </a:solidFill>
                <a:latin typeface="Poppins" panose="00000500000000000000" pitchFamily="2" charset="0"/>
                <a:cs typeface="Poppins" panose="00000500000000000000" pitchFamily="2" charset="0"/>
              </a:rPr>
            </a:br>
            <a:r>
              <a:rPr lang="nl-NL" sz="1400" i="1" dirty="0">
                <a:solidFill>
                  <a:srgbClr val="00638B"/>
                </a:solidFill>
                <a:latin typeface="Poppins" panose="00000500000000000000" pitchFamily="2" charset="0"/>
                <a:cs typeface="Poppins" panose="00000500000000000000" pitchFamily="2" charset="0"/>
              </a:rPr>
              <a:t>van de energietransitie ook leiden tot bijdrages aan energierechtvaardigheid, middels eerlijke verdeling van toegankelijkheid tot duurzame energie.</a:t>
            </a:r>
          </a:p>
          <a:p>
            <a:endParaRPr lang="nl-NL" sz="1400" i="1" dirty="0">
              <a:solidFill>
                <a:srgbClr val="00638B"/>
              </a:solidFill>
              <a:latin typeface="Poppins" panose="00000500000000000000" pitchFamily="2" charset="0"/>
              <a:cs typeface="Poppins" panose="00000500000000000000" pitchFamily="2" charset="0"/>
            </a:endParaRPr>
          </a:p>
        </p:txBody>
      </p:sp>
      <p:sp>
        <p:nvSpPr>
          <p:cNvPr id="12" name="Rechthoek 11">
            <a:extLst>
              <a:ext uri="{FF2B5EF4-FFF2-40B4-BE49-F238E27FC236}">
                <a16:creationId xmlns:a16="http://schemas.microsoft.com/office/drawing/2014/main" id="{1B3BA30C-1B65-2E5D-0F9F-487F2A9F0372}"/>
              </a:ext>
            </a:extLst>
          </p:cNvPr>
          <p:cNvSpPr/>
          <p:nvPr/>
        </p:nvSpPr>
        <p:spPr>
          <a:xfrm>
            <a:off x="6276000" y="2330307"/>
            <a:ext cx="5760000" cy="180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Imagoversterking en aantrekkingskracht;</a:t>
            </a:r>
          </a:p>
          <a:p>
            <a:r>
              <a:rPr lang="nl-NL" sz="1400" i="1" dirty="0">
                <a:solidFill>
                  <a:srgbClr val="00638B"/>
                </a:solidFill>
                <a:latin typeface="Poppins" panose="00000500000000000000" pitchFamily="2" charset="0"/>
                <a:cs typeface="Poppins" panose="00000500000000000000" pitchFamily="2" charset="0"/>
              </a:rPr>
              <a:t>Positieve gunfactor vanuit de gemeente en omgeving. </a:t>
            </a:r>
          </a:p>
          <a:p>
            <a:r>
              <a:rPr lang="nl-NL" sz="1400" i="1" dirty="0">
                <a:solidFill>
                  <a:srgbClr val="00638B"/>
                </a:solidFill>
                <a:latin typeface="Poppins" panose="00000500000000000000" pitchFamily="2" charset="0"/>
                <a:cs typeface="Poppins" panose="00000500000000000000" pitchFamily="2" charset="0"/>
              </a:rPr>
              <a:t>Je positioneert jezelf als innovatief en duurzaam bedrijf, aantrekkelijk voor talent, klanten en investeerders.</a:t>
            </a: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a:p>
            <a:endParaRPr lang="nl-NL" sz="1400" i="1" dirty="0">
              <a:solidFill>
                <a:srgbClr val="00638B"/>
              </a:solidFill>
              <a:latin typeface="Poppins" panose="00000500000000000000" pitchFamily="2" charset="0"/>
              <a:cs typeface="Poppins" panose="00000500000000000000" pitchFamily="2" charset="0"/>
            </a:endParaRPr>
          </a:p>
        </p:txBody>
      </p:sp>
      <p:sp>
        <p:nvSpPr>
          <p:cNvPr id="13" name="Rechthoek 12">
            <a:extLst>
              <a:ext uri="{FF2B5EF4-FFF2-40B4-BE49-F238E27FC236}">
                <a16:creationId xmlns:a16="http://schemas.microsoft.com/office/drawing/2014/main" id="{1D47E99B-F340-24A9-7AC9-7AD838AE52F4}"/>
              </a:ext>
            </a:extLst>
          </p:cNvPr>
          <p:cNvSpPr/>
          <p:nvPr/>
        </p:nvSpPr>
        <p:spPr>
          <a:xfrm>
            <a:off x="6276000" y="4445297"/>
            <a:ext cx="5760000" cy="1800000"/>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1400" b="1" dirty="0">
                <a:solidFill>
                  <a:srgbClr val="00638B"/>
                </a:solidFill>
                <a:latin typeface="Poppins" panose="00000500000000000000" pitchFamily="2" charset="0"/>
                <a:cs typeface="Poppins" panose="00000500000000000000" pitchFamily="2" charset="0"/>
              </a:rPr>
              <a:t>Sterke lokale samenwerking;</a:t>
            </a:r>
          </a:p>
          <a:p>
            <a:r>
              <a:rPr lang="nl-NL" sz="1400" i="1" dirty="0">
                <a:solidFill>
                  <a:srgbClr val="00638B"/>
                </a:solidFill>
                <a:latin typeface="Poppins" panose="00000500000000000000" pitchFamily="2" charset="0"/>
                <a:cs typeface="Poppins" panose="00000500000000000000" pitchFamily="2" charset="0"/>
              </a:rPr>
              <a:t>Cohesie op het bedrijventerrein wordt versterkt, </a:t>
            </a:r>
          </a:p>
          <a:p>
            <a:r>
              <a:rPr lang="nl-NL" sz="1400" i="1" dirty="0">
                <a:solidFill>
                  <a:srgbClr val="00638B"/>
                </a:solidFill>
                <a:latin typeface="Poppins" panose="00000500000000000000" pitchFamily="2" charset="0"/>
                <a:cs typeface="Poppins" panose="00000500000000000000" pitchFamily="2" charset="0"/>
              </a:rPr>
              <a:t>waar een samenwerkingsproject kan werken als katalysator voor samen nadenken over problematiek. </a:t>
            </a:r>
          </a:p>
          <a:p>
            <a:r>
              <a:rPr lang="nl-NL" sz="1400" i="1" dirty="0">
                <a:solidFill>
                  <a:srgbClr val="00638B"/>
                </a:solidFill>
                <a:latin typeface="Poppins" panose="00000500000000000000" pitchFamily="2" charset="0"/>
                <a:cs typeface="Poppins" panose="00000500000000000000" pitchFamily="2" charset="0"/>
              </a:rPr>
              <a:t>Het versterkt ook de onderhandelingspositie richting de gemeente en netbeheerders.</a:t>
            </a:r>
          </a:p>
          <a:p>
            <a:endParaRPr lang="nl-NL" sz="1400" i="1" dirty="0">
              <a:solidFill>
                <a:srgbClr val="00638B"/>
              </a:solidFill>
              <a:latin typeface="Poppins" panose="00000500000000000000" pitchFamily="2" charset="0"/>
              <a:cs typeface="Poppins" panose="00000500000000000000" pitchFamily="2" charset="0"/>
            </a:endParaRPr>
          </a:p>
        </p:txBody>
      </p:sp>
      <p:pic>
        <p:nvPicPr>
          <p:cNvPr id="4" name="Picture 14">
            <a:extLst>
              <a:ext uri="{FF2B5EF4-FFF2-40B4-BE49-F238E27FC236}">
                <a16:creationId xmlns:a16="http://schemas.microsoft.com/office/drawing/2014/main" id="{AD2F47A1-D8BB-4C58-E43C-120D318F75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2596" y="5759995"/>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6" name="Afbeelding 5" descr="Afbeelding met Graphics, Lettertype, symbool, grafische vormgeving&#10;&#10;Door AI gegenereerde inhoud is mogelijk onjuist.">
            <a:extLst>
              <a:ext uri="{FF2B5EF4-FFF2-40B4-BE49-F238E27FC236}">
                <a16:creationId xmlns:a16="http://schemas.microsoft.com/office/drawing/2014/main" id="{C65B6A0A-12BF-55B7-3500-07189105B9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2500" y="5667197"/>
            <a:ext cx="540000" cy="540000"/>
          </a:xfrm>
          <a:prstGeom prst="rect">
            <a:avLst/>
          </a:prstGeom>
        </p:spPr>
      </p:pic>
      <p:pic>
        <p:nvPicPr>
          <p:cNvPr id="8" name="Picture 10">
            <a:extLst>
              <a:ext uri="{FF2B5EF4-FFF2-40B4-BE49-F238E27FC236}">
                <a16:creationId xmlns:a16="http://schemas.microsoft.com/office/drawing/2014/main" id="{BC5A8490-AE23-7C20-24ED-D61CBC4003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96000" y="3610093"/>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6888D670-AB9F-1970-4D8C-7A258154B4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7356" y="3606094"/>
            <a:ext cx="540000" cy="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81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09BA7-831C-FE50-74EA-DF569B90F8B5}"/>
            </a:ext>
          </a:extLst>
        </p:cNvPr>
        <p:cNvGrpSpPr/>
        <p:nvPr/>
      </p:nvGrpSpPr>
      <p:grpSpPr>
        <a:xfrm>
          <a:off x="0" y="0"/>
          <a:ext cx="0" cy="0"/>
          <a:chOff x="0" y="0"/>
          <a:chExt cx="0" cy="0"/>
        </a:xfrm>
      </p:grpSpPr>
      <p:pic>
        <p:nvPicPr>
          <p:cNvPr id="4" name="Afbeelding 3">
            <a:extLst>
              <a:ext uri="{FF2B5EF4-FFF2-40B4-BE49-F238E27FC236}">
                <a16:creationId xmlns:a16="http://schemas.microsoft.com/office/drawing/2014/main" id="{0A7F3F86-68AB-B761-489D-7DAED4D312DF}"/>
              </a:ext>
            </a:extLst>
          </p:cNvPr>
          <p:cNvPicPr>
            <a:picLocks noChangeAspect="1"/>
          </p:cNvPicPr>
          <p:nvPr/>
        </p:nvPicPr>
        <p:blipFill>
          <a:blip r:embed="rId3"/>
          <a:stretch>
            <a:fillRect/>
          </a:stretch>
        </p:blipFill>
        <p:spPr>
          <a:xfrm>
            <a:off x="155998" y="5654214"/>
            <a:ext cx="3505504" cy="975445"/>
          </a:xfrm>
          <a:prstGeom prst="rect">
            <a:avLst/>
          </a:prstGeom>
        </p:spPr>
      </p:pic>
      <p:sp>
        <p:nvSpPr>
          <p:cNvPr id="3" name="Onderbalk LG">
            <a:extLst>
              <a:ext uri="{FF2B5EF4-FFF2-40B4-BE49-F238E27FC236}">
                <a16:creationId xmlns:a16="http://schemas.microsoft.com/office/drawing/2014/main" id="{ECD7DDE5-00DC-3F9C-25A2-3E25200F6E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flipV="1">
            <a:off x="8362689" y="2864107"/>
            <a:ext cx="127518" cy="7531104"/>
          </a:xfrm>
          <a:prstGeom prst="rect">
            <a:avLst/>
          </a:prstGeom>
          <a:solidFill>
            <a:srgbClr val="00CB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ndertitel">
            <a:extLst>
              <a:ext uri="{FF2B5EF4-FFF2-40B4-BE49-F238E27FC236}">
                <a16:creationId xmlns:a16="http://schemas.microsoft.com/office/drawing/2014/main" id="{F2D24290-3761-2A0D-0C7C-3591912A5DA6}"/>
              </a:ext>
            </a:extLst>
          </p:cNvPr>
          <p:cNvSpPr/>
          <p:nvPr/>
        </p:nvSpPr>
        <p:spPr>
          <a:xfrm>
            <a:off x="155998" y="1338752"/>
            <a:ext cx="11880000" cy="1525097"/>
          </a:xfrm>
          <a:prstGeom prst="rect">
            <a:avLst/>
          </a:prstGeom>
          <a:solidFill>
            <a:schemeClr val="bg1"/>
          </a:solidFill>
          <a:ln w="38100">
            <a:solidFill>
              <a:srgbClr val="00CB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dirty="0">
                <a:solidFill>
                  <a:srgbClr val="00638B"/>
                </a:solidFill>
                <a:latin typeface="Poppins" panose="00000500000000000000" pitchFamily="2" charset="0"/>
                <a:cs typeface="Poppins" panose="00000500000000000000" pitchFamily="2" charset="0"/>
              </a:rPr>
              <a:t>Het energielandschap is constant in beweging en deze ontwikkelingen zorgen voor nieuwe kansen, mogelijkheden maar soms ook verschuivende aandachtsgebieden. </a:t>
            </a:r>
          </a:p>
          <a:p>
            <a:pPr algn="ctr"/>
            <a:endParaRPr lang="nl-NL" sz="1600" dirty="0">
              <a:solidFill>
                <a:srgbClr val="00638B"/>
              </a:solidFill>
              <a:latin typeface="Poppins" panose="00000500000000000000" pitchFamily="2" charset="0"/>
              <a:cs typeface="Poppins" panose="00000500000000000000" pitchFamily="2" charset="0"/>
            </a:endParaRPr>
          </a:p>
          <a:p>
            <a:pPr algn="ctr"/>
            <a:r>
              <a:rPr lang="nl-NL" sz="1600" dirty="0">
                <a:solidFill>
                  <a:srgbClr val="00638B"/>
                </a:solidFill>
                <a:latin typeface="Poppins" panose="00000500000000000000" pitchFamily="2" charset="0"/>
                <a:cs typeface="Poppins" panose="00000500000000000000" pitchFamily="2" charset="0"/>
              </a:rPr>
              <a:t>Wil je nu meer weten over energy hubs? </a:t>
            </a:r>
          </a:p>
          <a:p>
            <a:pPr algn="ctr"/>
            <a:r>
              <a:rPr lang="nl-NL" sz="1600" dirty="0">
                <a:solidFill>
                  <a:srgbClr val="00638B"/>
                </a:solidFill>
                <a:latin typeface="Poppins" panose="00000500000000000000" pitchFamily="2" charset="0"/>
                <a:cs typeface="Poppins" panose="00000500000000000000" pitchFamily="2" charset="0"/>
              </a:rPr>
              <a:t>Hou de pagina van </a:t>
            </a:r>
            <a:r>
              <a:rPr lang="nl-NL" sz="1600" b="1" dirty="0">
                <a:solidFill>
                  <a:srgbClr val="00638B"/>
                </a:solidFill>
                <a:latin typeface="Poppins" panose="00000500000000000000" pitchFamily="2" charset="0"/>
                <a:cs typeface="Poppins" panose="00000500000000000000" pitchFamily="2" charset="0"/>
                <a:hlinkClick r:id="rId4"/>
              </a:rPr>
              <a:t>EIGEN</a:t>
            </a:r>
            <a:r>
              <a:rPr lang="nl-NL" sz="1600" dirty="0">
                <a:solidFill>
                  <a:srgbClr val="00638B"/>
                </a:solidFill>
                <a:latin typeface="Poppins" panose="00000500000000000000" pitchFamily="2" charset="0"/>
                <a:cs typeface="Poppins" panose="00000500000000000000" pitchFamily="2" charset="0"/>
              </a:rPr>
              <a:t> en het </a:t>
            </a:r>
            <a:r>
              <a:rPr lang="nl-NL" sz="1600" b="1" dirty="0">
                <a:solidFill>
                  <a:srgbClr val="00638B"/>
                </a:solidFill>
                <a:latin typeface="Poppins" panose="00000500000000000000" pitchFamily="2" charset="0"/>
                <a:cs typeface="Poppins" panose="00000500000000000000" pitchFamily="2" charset="0"/>
                <a:hlinkClick r:id="rId5"/>
              </a:rPr>
              <a:t>Kennisplatform Energiehubs </a:t>
            </a:r>
            <a:r>
              <a:rPr lang="nl-NL" sz="1600" dirty="0">
                <a:solidFill>
                  <a:srgbClr val="00638B"/>
                </a:solidFill>
                <a:latin typeface="Poppins" panose="00000500000000000000" pitchFamily="2" charset="0"/>
                <a:cs typeface="Poppins" panose="00000500000000000000" pitchFamily="2" charset="0"/>
              </a:rPr>
              <a:t>in de gaten.</a:t>
            </a:r>
          </a:p>
        </p:txBody>
      </p:sp>
      <p:sp>
        <p:nvSpPr>
          <p:cNvPr id="2" name="Titel">
            <a:extLst>
              <a:ext uri="{FF2B5EF4-FFF2-40B4-BE49-F238E27FC236}">
                <a16:creationId xmlns:a16="http://schemas.microsoft.com/office/drawing/2014/main" id="{5D2C9E5E-A78A-FAD0-D050-0D8C2D0C94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flipH="1" flipV="1">
            <a:off x="156000" y="164582"/>
            <a:ext cx="11880000" cy="991118"/>
          </a:xfrm>
          <a:prstGeom prst="rect">
            <a:avLst/>
          </a:prstGeom>
          <a:solidFill>
            <a:srgbClr val="00638B"/>
          </a:solidFill>
          <a:ln w="38100">
            <a:solidFill>
              <a:srgbClr val="006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CB7D"/>
                </a:solidFill>
                <a:latin typeface="Poppins" panose="00000500000000000000" pitchFamily="2" charset="0"/>
                <a:cs typeface="Poppins" panose="00000500000000000000" pitchFamily="2" charset="0"/>
              </a:rPr>
              <a:t>Afsluitend</a:t>
            </a:r>
            <a:r>
              <a:rPr lang="en-US" sz="2400"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Deelname</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aan</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een</a:t>
            </a:r>
            <a:r>
              <a:rPr lang="en-US" sz="2400" i="1" dirty="0">
                <a:solidFill>
                  <a:srgbClr val="00CB7D"/>
                </a:solidFill>
                <a:latin typeface="Poppins" panose="00000500000000000000" pitchFamily="2" charset="0"/>
                <a:cs typeface="Poppins" panose="00000500000000000000" pitchFamily="2" charset="0"/>
              </a:rPr>
              <a:t> energy hub </a:t>
            </a:r>
            <a:r>
              <a:rPr lang="en-US" sz="2400" i="1" dirty="0" err="1">
                <a:solidFill>
                  <a:srgbClr val="00CB7D"/>
                </a:solidFill>
                <a:latin typeface="Poppins" panose="00000500000000000000" pitchFamily="2" charset="0"/>
                <a:cs typeface="Poppins" panose="00000500000000000000" pitchFamily="2" charset="0"/>
              </a:rPr>
              <a:t>transformeert</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een</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complexe</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individuele</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uitdaging</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naar</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deelname</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aan</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een</a:t>
            </a:r>
            <a:r>
              <a:rPr lang="en-US" sz="2400" i="1" dirty="0">
                <a:solidFill>
                  <a:srgbClr val="00CB7D"/>
                </a:solidFill>
                <a:latin typeface="Poppins" panose="00000500000000000000" pitchFamily="2" charset="0"/>
                <a:cs typeface="Poppins" panose="00000500000000000000" pitchFamily="2" charset="0"/>
              </a:rPr>
              <a:t> concrete </a:t>
            </a:r>
            <a:r>
              <a:rPr lang="en-US" sz="2400" i="1" dirty="0" err="1">
                <a:solidFill>
                  <a:srgbClr val="00CB7D"/>
                </a:solidFill>
                <a:latin typeface="Poppins" panose="00000500000000000000" pitchFamily="2" charset="0"/>
                <a:cs typeface="Poppins" panose="00000500000000000000" pitchFamily="2" charset="0"/>
              </a:rPr>
              <a:t>collectieve</a:t>
            </a:r>
            <a:r>
              <a:rPr lang="en-US" sz="2400" i="1" dirty="0">
                <a:solidFill>
                  <a:srgbClr val="00CB7D"/>
                </a:solidFill>
                <a:latin typeface="Poppins" panose="00000500000000000000" pitchFamily="2" charset="0"/>
                <a:cs typeface="Poppins" panose="00000500000000000000" pitchFamily="2" charset="0"/>
              </a:rPr>
              <a:t> </a:t>
            </a:r>
            <a:r>
              <a:rPr lang="en-US" sz="2400" i="1" dirty="0" err="1">
                <a:solidFill>
                  <a:srgbClr val="00CB7D"/>
                </a:solidFill>
                <a:latin typeface="Poppins" panose="00000500000000000000" pitchFamily="2" charset="0"/>
                <a:cs typeface="Poppins" panose="00000500000000000000" pitchFamily="2" charset="0"/>
              </a:rPr>
              <a:t>kans.</a:t>
            </a:r>
            <a:r>
              <a:rPr lang="en-US" sz="2400" i="1" dirty="0">
                <a:solidFill>
                  <a:srgbClr val="00CB7D"/>
                </a:solidFill>
                <a:latin typeface="Poppins" panose="00000500000000000000" pitchFamily="2" charset="0"/>
                <a:cs typeface="Poppins" panose="00000500000000000000" pitchFamily="2" charset="0"/>
              </a:rPr>
              <a:t>”</a:t>
            </a:r>
          </a:p>
        </p:txBody>
      </p:sp>
      <p:sp>
        <p:nvSpPr>
          <p:cNvPr id="5" name="Rechthoek 4">
            <a:extLst>
              <a:ext uri="{FF2B5EF4-FFF2-40B4-BE49-F238E27FC236}">
                <a16:creationId xmlns:a16="http://schemas.microsoft.com/office/drawing/2014/main" id="{FA69AEFF-5790-20F7-2A8F-734BAE76A54C}"/>
              </a:ext>
            </a:extLst>
          </p:cNvPr>
          <p:cNvSpPr/>
          <p:nvPr/>
        </p:nvSpPr>
        <p:spPr>
          <a:xfrm>
            <a:off x="155998" y="3015450"/>
            <a:ext cx="11880000" cy="2505414"/>
          </a:xfrm>
          <a:prstGeom prst="rect">
            <a:avLst/>
          </a:prstGeom>
          <a:solidFill>
            <a:schemeClr val="bg1"/>
          </a:solidFill>
          <a:ln w="38100">
            <a:solidFill>
              <a:srgbClr val="FFC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600" b="1" dirty="0">
                <a:solidFill>
                  <a:srgbClr val="00638B"/>
                </a:solidFill>
                <a:latin typeface="Poppins" panose="00000500000000000000" pitchFamily="2" charset="0"/>
                <a:cs typeface="Poppins" panose="00000500000000000000" pitchFamily="2" charset="0"/>
              </a:rPr>
              <a:t>Disclaimer</a:t>
            </a:r>
          </a:p>
          <a:p>
            <a:pPr algn="ctr"/>
            <a:r>
              <a:rPr lang="nl-NL" sz="1600" dirty="0">
                <a:solidFill>
                  <a:srgbClr val="00638B"/>
                </a:solidFill>
                <a:latin typeface="Poppins" panose="00000500000000000000" pitchFamily="2" charset="0"/>
                <a:cs typeface="Poppins" panose="00000500000000000000" pitchFamily="2" charset="0"/>
              </a:rPr>
              <a:t>Het is van belang om door te hebben dat de waardes die je uit een energy hub kan halen erg afhangen van verschillende factoren waaronder: je startsituatie, je ideaalbeeld, de sector en de locatie waar je onderneemt en de bijbehorende situatie. Zo kan het zo zijn dat je zelf geen CO2-reductie realiseert als bedrijf (een ecologische waarde) maar anderzijds wel bedrijven in de buurt de mogelijkheid geeft om </a:t>
            </a:r>
            <a:r>
              <a:rPr lang="nl-NL" sz="1600">
                <a:solidFill>
                  <a:srgbClr val="00638B"/>
                </a:solidFill>
                <a:latin typeface="Poppins" panose="00000500000000000000" pitchFamily="2" charset="0"/>
                <a:cs typeface="Poppins" panose="00000500000000000000" pitchFamily="2" charset="0"/>
              </a:rPr>
              <a:t>de CO2-emissie </a:t>
            </a:r>
            <a:r>
              <a:rPr lang="nl-NL" sz="1600" dirty="0">
                <a:solidFill>
                  <a:srgbClr val="00638B"/>
                </a:solidFill>
                <a:latin typeface="Poppins" panose="00000500000000000000" pitchFamily="2" charset="0"/>
                <a:cs typeface="Poppins" panose="00000500000000000000" pitchFamily="2" charset="0"/>
              </a:rPr>
              <a:t>te verlagen.</a:t>
            </a:r>
          </a:p>
          <a:p>
            <a:pPr algn="ctr"/>
            <a:endParaRPr lang="nl-NL" sz="1600" dirty="0">
              <a:solidFill>
                <a:srgbClr val="00638B"/>
              </a:solidFill>
              <a:latin typeface="Poppins" panose="00000500000000000000" pitchFamily="2" charset="0"/>
              <a:cs typeface="Poppins" panose="00000500000000000000" pitchFamily="2" charset="0"/>
            </a:endParaRPr>
          </a:p>
          <a:p>
            <a:pPr algn="ctr"/>
            <a:r>
              <a:rPr lang="nl-NL" sz="1600" dirty="0">
                <a:solidFill>
                  <a:srgbClr val="00638B"/>
                </a:solidFill>
                <a:latin typeface="Poppins" panose="00000500000000000000" pitchFamily="2" charset="0"/>
                <a:cs typeface="Poppins" panose="00000500000000000000" pitchFamily="2" charset="0"/>
              </a:rPr>
              <a:t>Verder is voor dit document informatie geput uit veel verschillende rapportages, artikelen en </a:t>
            </a:r>
          </a:p>
          <a:p>
            <a:pPr algn="ctr"/>
            <a:r>
              <a:rPr lang="nl-NL" sz="1600" dirty="0">
                <a:solidFill>
                  <a:srgbClr val="00638B"/>
                </a:solidFill>
                <a:latin typeface="Poppins" panose="00000500000000000000" pitchFamily="2" charset="0"/>
                <a:cs typeface="Poppins" panose="00000500000000000000" pitchFamily="2" charset="0"/>
              </a:rPr>
              <a:t>praktijkervaring. Op de volgende pagina vind je hier alle bronnen terug.</a:t>
            </a:r>
          </a:p>
          <a:p>
            <a:pPr algn="ctr"/>
            <a:endParaRPr lang="nl-NL" sz="1600" dirty="0">
              <a:solidFill>
                <a:srgbClr val="00638B"/>
              </a:solidFill>
              <a:latin typeface="Poppins" panose="00000500000000000000" pitchFamily="2" charset="0"/>
              <a:cs typeface="Poppins" panose="00000500000000000000" pitchFamily="2" charset="0"/>
            </a:endParaRPr>
          </a:p>
        </p:txBody>
      </p:sp>
      <p:pic>
        <p:nvPicPr>
          <p:cNvPr id="4098" name="Picture 2">
            <a:extLst>
              <a:ext uri="{FF2B5EF4-FFF2-40B4-BE49-F238E27FC236}">
                <a16:creationId xmlns:a16="http://schemas.microsoft.com/office/drawing/2014/main" id="{1CDBFE85-8EFF-5957-5A6C-8F822BA450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55998" y="1859749"/>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D64F0DDD-072B-1C03-E744-1154DB8C00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55998" y="4507539"/>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38389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4F6D98-5936-45F1-A84E-DC85E5AA2E26}" vid="{5838731C-1A12-44CF-8F52-7E8E9E21B69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Default Theme</Template>
  <TotalTime>0</TotalTime>
  <Words>2822</Words>
  <Application>Microsoft Office PowerPoint</Application>
  <PresentationFormat>Breedbeeld</PresentationFormat>
  <Paragraphs>182</Paragraphs>
  <Slides>10</Slides>
  <Notes>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Aptos</vt:lpstr>
      <vt:lpstr>Arial</vt:lpstr>
      <vt:lpstr>Calibri</vt:lpstr>
      <vt:lpstr>Calibri Light</vt:lpstr>
      <vt:lpstr>Poppins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Joey Willemse</dc:creator>
  <cp:lastModifiedBy>Joey Willemse</cp:lastModifiedBy>
  <cp:revision>7</cp:revision>
  <dcterms:created xsi:type="dcterms:W3CDTF">2025-07-14T09:41:29Z</dcterms:created>
  <dcterms:modified xsi:type="dcterms:W3CDTF">2025-09-08T11:02:34Z</dcterms:modified>
</cp:coreProperties>
</file>